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23" r:id="rId3"/>
  </p:sldMasterIdLst>
  <p:notesMasterIdLst>
    <p:notesMasterId r:id="rId13"/>
  </p:notesMasterIdLst>
  <p:sldIdLst>
    <p:sldId id="4754" r:id="rId4"/>
    <p:sldId id="3610" r:id="rId5"/>
    <p:sldId id="3406" r:id="rId6"/>
    <p:sldId id="3407" r:id="rId7"/>
    <p:sldId id="3408" r:id="rId8"/>
    <p:sldId id="3409" r:id="rId9"/>
    <p:sldId id="3410" r:id="rId10"/>
    <p:sldId id="3412" r:id="rId11"/>
    <p:sldId id="474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D9945-967F-4AE3-A0EC-52A7A2078441}" type="datetimeFigureOut">
              <a:rPr lang="en-AU" smtClean="0"/>
              <a:t>25/11/2018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4ED1F-64E0-4C87-855C-9E3FB2D4C55B}" type="slidenum">
              <a:rPr lang="en-AU" smtClean="0"/>
              <a:t>‹#›</a:t>
            </a:fld>
            <a:endParaRPr lang="en-AU"/>
          </a:p>
        </p:txBody>
      </p:sp>
    </p:spTree>
    <p:extLst>
      <p:ext uri="{BB962C8B-B14F-4D97-AF65-F5344CB8AC3E}">
        <p14:creationId xmlns:p14="http://schemas.microsoft.com/office/powerpoint/2010/main" val="413818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 transformed culture, AI can have impact across all Bank Operations </a:t>
            </a:r>
          </a:p>
          <a:p>
            <a:endParaRPr lang="en-US"/>
          </a:p>
          <a:p>
            <a:endParaRPr lang="en-US"/>
          </a:p>
          <a:p>
            <a:r>
              <a:rPr lang="en-US"/>
              <a:t>Customer Experience can be transformed with</a:t>
            </a:r>
          </a:p>
          <a:p>
            <a:pPr marL="171450" indent="-171450">
              <a:buFont typeface="Arial" panose="020B0604020202020204" pitchFamily="34" charset="0"/>
              <a:buChar char="•"/>
            </a:pPr>
            <a:r>
              <a:rPr lang="en-US"/>
              <a:t>End to end digital onboarding – with no need to manage paper-based documentation, banks can rapidly onboard new customers</a:t>
            </a:r>
          </a:p>
          <a:p>
            <a:pPr marL="171450" indent="-171450">
              <a:buFont typeface="Arial" panose="020B0604020202020204" pitchFamily="34" charset="0"/>
              <a:buChar char="•"/>
            </a:pPr>
            <a:r>
              <a:rPr lang="en-US"/>
              <a:t>Frictionless and Hyper-personalized – by delivering great telemetry on the customers we can start to personalize and tailor the experience for a customer </a:t>
            </a:r>
          </a:p>
          <a:p>
            <a:pPr marL="171450" indent="-171450">
              <a:buFont typeface="Arial" panose="020B0604020202020204" pitchFamily="34" charset="0"/>
              <a:buChar char="•"/>
            </a:pPr>
            <a:r>
              <a:rPr lang="en-US"/>
              <a:t>Real time advice – with great digital assistants we can service and advise customers in real time without the need for them the trawl through call center dialogues and queues</a:t>
            </a:r>
          </a:p>
          <a:p>
            <a:pPr marL="171450" indent="-171450">
              <a:buFont typeface="Arial" panose="020B0604020202020204" pitchFamily="34" charset="0"/>
              <a:buChar char="•"/>
            </a:pPr>
            <a:r>
              <a:rPr lang="en-US"/>
              <a:t>Proactive personal Financial Management – with AI and Machine Learning on historical data we can begin to predict and proactively give recommendations to customers on how they need to budget for monthly spend and large purchases like holidays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New Business Models</a:t>
            </a:r>
          </a:p>
          <a:p>
            <a:pPr marL="171450" indent="-171450">
              <a:buFont typeface="Arial" panose="020B0604020202020204" pitchFamily="34" charset="0"/>
              <a:buChar char="•"/>
            </a:pPr>
            <a:r>
              <a:rPr lang="en-US"/>
              <a:t>As Banks start to build Marketplaces we will need AI to bring the right services/financial products to their customers at the right time, and on the right channels</a:t>
            </a:r>
          </a:p>
          <a:p>
            <a:pPr marL="171450" indent="-171450">
              <a:buFont typeface="Arial" panose="020B0604020202020204" pitchFamily="34" charset="0"/>
              <a:buChar char="•"/>
            </a:pPr>
            <a:r>
              <a:rPr lang="en-US"/>
              <a:t>Examples of services include loyalty programs., personal shopping, Life event planning, insurance, Services provided by local Small Businesses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Risk Management and Regulatory Compliance</a:t>
            </a:r>
          </a:p>
          <a:p>
            <a:pPr marL="171450" indent="-171450">
              <a:buFont typeface="Arial" panose="020B0604020202020204" pitchFamily="34" charset="0"/>
              <a:buChar char="•"/>
            </a:pPr>
            <a:r>
              <a:rPr lang="en-US"/>
              <a:t>Banks everywhere are starting to use RPA to augment humans and build compliance and auditing right into the processes from the ground up. Saving huge amounts of manual compliance work</a:t>
            </a:r>
          </a:p>
          <a:p>
            <a:pPr marL="171450" indent="-171450">
              <a:buFont typeface="Arial" panose="020B0604020202020204" pitchFamily="34" charset="0"/>
              <a:buChar char="•"/>
            </a:pPr>
            <a:r>
              <a:rPr lang="en-US"/>
              <a:t>RPA can also bring together processes to perform risk reporting and stress testing</a:t>
            </a:r>
          </a:p>
          <a:p>
            <a:pPr marL="171450" indent="-171450">
              <a:buFont typeface="Arial" panose="020B0604020202020204" pitchFamily="34" charset="0"/>
              <a:buChar char="•"/>
            </a:pPr>
            <a:r>
              <a:rPr lang="en-US"/>
              <a:t>Many Banks are employing AI to assess risk for credit scoring </a:t>
            </a:r>
          </a:p>
          <a:p>
            <a:pPr marL="171450" indent="-171450">
              <a:buFont typeface="Arial" panose="020B0604020202020204" pitchFamily="34" charset="0"/>
              <a:buChar char="•"/>
            </a:pPr>
            <a:r>
              <a:rPr lang="en-US"/>
              <a:t>Many new startups are providing new sources of data that can be used to assess risk and in insurance improve underwriting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Cyber Security and Financial Crime</a:t>
            </a:r>
          </a:p>
          <a:p>
            <a:pPr marL="171450" indent="-171450">
              <a:buFont typeface="Arial" panose="020B0604020202020204" pitchFamily="34" charset="0"/>
              <a:buChar char="•"/>
            </a:pPr>
            <a:r>
              <a:rPr lang="en-US"/>
              <a:t>Payments and transaction data can be challenging to scan for fraudulent patterns of transactions. With AI we can use Machine Learning to identify fraudulent patterns of data to significantly reduce the risk of false positives. </a:t>
            </a:r>
          </a:p>
          <a:p>
            <a:pPr marL="171450" indent="-171450">
              <a:buFont typeface="Arial" panose="020B0604020202020204" pitchFamily="34" charset="0"/>
              <a:buChar char="•"/>
            </a:pPr>
            <a:r>
              <a:rPr lang="en-US"/>
              <a:t>With new Behavioral Biometrics solutions we can continuously authenticate users and protect them even if their credentials are compromised.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11/25/2018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58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Error analysis.  What did it get wrong, what ways and why and who did it affect?  Should precede these ethical considerations.</a:t>
            </a:r>
          </a:p>
          <a:p>
            <a:endParaRPr lang="en-US"/>
          </a:p>
          <a:p>
            <a:r>
              <a:rPr lang="en-US"/>
              <a:t>Don’t latch onto LIME/SHAP as they have challenges.  They are not “magic bullets” to garuntee transparency.  The output from these frameworks need to be examined closely.  They are not very robust and can vary.  They are useful, but not the key.  Promising early directions.  Lots of open questions.  Believability of explanation may be challenged.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A107BD-5395-4759-A7C5-7F8ED2CAE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48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 should lead to remediation protocols.  “Who do I talk to in order to resolve this”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A107BD-5395-4759-A7C5-7F8ED2CAE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321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image" Target="../media/image13.jp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2.bin"/></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TextBox 7"/>
          <p:cNvSpPr txBox="1"/>
          <p:nvPr userDrawn="1"/>
        </p:nvSpPr>
        <p:spPr>
          <a:xfrm>
            <a:off x="280444" y="3036759"/>
            <a:ext cx="7735572" cy="1185953"/>
          </a:xfrm>
          <a:prstGeom prst="rect">
            <a:avLst/>
          </a:prstGeom>
          <a:noFill/>
        </p:spPr>
        <p:txBody>
          <a:bodyPr wrap="none" lIns="179285" tIns="143428" rIns="179285" bIns="143428" rtlCol="0">
            <a:spAutoFit/>
          </a:bodyPr>
          <a:lstStyle/>
          <a:p>
            <a:pPr>
              <a:lnSpc>
                <a:spcPct val="90000"/>
              </a:lnSpc>
              <a:spcAft>
                <a:spcPts val="588"/>
              </a:spcAft>
            </a:pPr>
            <a:r>
              <a:rPr lang="en-US" sz="647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5" y="3933007"/>
            <a:ext cx="3417051" cy="832882"/>
          </a:xfrm>
          <a:prstGeom prst="rect">
            <a:avLst/>
          </a:prstGeom>
          <a:noFill/>
        </p:spPr>
        <p:txBody>
          <a:bodyPr wrap="none" lIns="179285" tIns="143428" rIns="179285" bIns="143428" rtlCol="0">
            <a:spAutoFit/>
          </a:bodyPr>
          <a:lstStyle/>
          <a:p>
            <a:pPr>
              <a:lnSpc>
                <a:spcPct val="90000"/>
              </a:lnSpc>
              <a:spcAft>
                <a:spcPts val="588"/>
              </a:spcAft>
            </a:pPr>
            <a:r>
              <a:rPr lang="en-US" sz="392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388803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703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319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10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96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2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1706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473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989140"/>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5"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416699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93719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82092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2" spc="-98"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135"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8" y="6087742"/>
            <a:ext cx="1424426" cy="304828"/>
          </a:xfrm>
          <a:prstGeom prst="rect">
            <a:avLst/>
          </a:prstGeom>
        </p:spPr>
      </p:pic>
    </p:spTree>
    <p:extLst>
      <p:ext uri="{BB962C8B-B14F-4D97-AF65-F5344CB8AC3E}">
        <p14:creationId xmlns:p14="http://schemas.microsoft.com/office/powerpoint/2010/main" val="2155801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96404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79143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E9F41-A39A-463B-86DC-24DEA46BC137}"/>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4812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3E2C8-2E29-4072-B66C-45FEF7A95FBE}"/>
              </a:ext>
            </a:extLst>
          </p:cNvPr>
          <p:cNvPicPr>
            <a:picLocks noChangeAspect="1"/>
          </p:cNvPicPr>
          <p:nvPr userDrawn="1"/>
        </p:nvPicPr>
        <p:blipFill>
          <a:blip r:embed="rId2"/>
          <a:stretch>
            <a:fillRect/>
          </a:stretch>
        </p:blipFill>
        <p:spPr>
          <a:xfrm>
            <a:off x="864" y="0"/>
            <a:ext cx="12190271" cy="6858000"/>
          </a:xfrm>
          <a:prstGeom prst="rect">
            <a:avLst/>
          </a:prstGeom>
        </p:spPr>
      </p:pic>
      <p:sp>
        <p:nvSpPr>
          <p:cNvPr id="10" name="Rectangle 9"/>
          <p:cNvSpPr/>
          <p:nvPr userDrawn="1"/>
        </p:nvSpPr>
        <p:spPr bwMode="auto">
          <a:xfrm>
            <a:off x="2" y="0"/>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56741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6FE84F-F9C0-4A5C-87B9-886F42F5EB9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6" name="Rectangle 5">
            <a:extLst>
              <a:ext uri="{FF2B5EF4-FFF2-40B4-BE49-F238E27FC236}">
                <a16:creationId xmlns:a16="http://schemas.microsoft.com/office/drawing/2014/main" id="{8628F4D0-D08E-493B-9C54-C42ECB8CFC63}"/>
              </a:ext>
            </a:extLst>
          </p:cNvPr>
          <p:cNvSpPr/>
          <p:nvPr userDrawn="1"/>
        </p:nvSpPr>
        <p:spPr bwMode="auto">
          <a:xfrm>
            <a:off x="0" y="0"/>
            <a:ext cx="12192000" cy="6858000"/>
          </a:xfrm>
          <a:prstGeom prst="rect">
            <a:avLst/>
          </a:prstGeom>
          <a:gradFill>
            <a:gsLst>
              <a:gs pos="32000">
                <a:schemeClr val="bg1">
                  <a:lumMod val="50000"/>
                  <a:alpha val="63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58583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1"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284634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92106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2" name="Picture 1">
            <a:extLst>
              <a:ext uri="{FF2B5EF4-FFF2-40B4-BE49-F238E27FC236}">
                <a16:creationId xmlns:a16="http://schemas.microsoft.com/office/drawing/2014/main" id="{05C1E944-ED65-45EE-9E5F-898CC5FE95D9}"/>
              </a:ext>
            </a:extLst>
          </p:cNvPr>
          <p:cNvPicPr>
            <a:picLocks noChangeAspect="1"/>
          </p:cNvPicPr>
          <p:nvPr userDrawn="1"/>
        </p:nvPicPr>
        <p:blipFill>
          <a:blip r:embed="rId3"/>
          <a:stretch>
            <a:fillRect/>
          </a:stretch>
        </p:blipFill>
        <p:spPr>
          <a:xfrm>
            <a:off x="5334973" y="0"/>
            <a:ext cx="6857027" cy="6858000"/>
          </a:xfrm>
          <a:prstGeom prst="rect">
            <a:avLst/>
          </a:prstGeom>
        </p:spPr>
      </p:pic>
    </p:spTree>
    <p:extLst>
      <p:ext uri="{BB962C8B-B14F-4D97-AF65-F5344CB8AC3E}">
        <p14:creationId xmlns:p14="http://schemas.microsoft.com/office/powerpoint/2010/main" val="2320783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9590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87382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446274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7758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pic>
        <p:nvPicPr>
          <p:cNvPr id="3" name="Picture 2">
            <a:extLst>
              <a:ext uri="{FF2B5EF4-FFF2-40B4-BE49-F238E27FC236}">
                <a16:creationId xmlns:a16="http://schemas.microsoft.com/office/drawing/2014/main" id="{251711FF-E44A-4E3A-870A-640719FC5058}"/>
              </a:ext>
            </a:extLst>
          </p:cNvPr>
          <p:cNvPicPr>
            <a:picLocks noChangeAspect="1"/>
          </p:cNvPicPr>
          <p:nvPr userDrawn="1"/>
        </p:nvPicPr>
        <p:blipFill>
          <a:blip r:embed="rId2"/>
          <a:stretch>
            <a:fillRect/>
          </a:stretch>
        </p:blipFill>
        <p:spPr>
          <a:xfrm>
            <a:off x="5334973" y="0"/>
            <a:ext cx="6857027" cy="6858000"/>
          </a:xfrm>
          <a:prstGeom prst="rect">
            <a:avLst/>
          </a:prstGeom>
        </p:spPr>
      </p:pic>
    </p:spTree>
    <p:extLst>
      <p:ext uri="{BB962C8B-B14F-4D97-AF65-F5344CB8AC3E}">
        <p14:creationId xmlns:p14="http://schemas.microsoft.com/office/powerpoint/2010/main" val="232744892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8044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7547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73109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1"/>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32594921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1647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60336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13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175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1297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7813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1479219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7382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70308343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8"/>
            <a:ext cx="1920568" cy="706469"/>
          </a:xfrm>
          <a:prstGeom prst="rect">
            <a:avLst/>
          </a:prstGeom>
        </p:spPr>
      </p:pic>
    </p:spTree>
    <p:extLst>
      <p:ext uri="{BB962C8B-B14F-4D97-AF65-F5344CB8AC3E}">
        <p14:creationId xmlns:p14="http://schemas.microsoft.com/office/powerpoint/2010/main" val="4105701046"/>
      </p:ext>
    </p:extLst>
  </p:cSld>
  <p:clrMapOvr>
    <a:masterClrMapping/>
  </p:clrMapOvr>
  <p:transition spd="med">
    <p:push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4_Blank">
    <p:spTree>
      <p:nvGrpSpPr>
        <p:cNvPr id="1" name=""/>
        <p:cNvGrpSpPr/>
        <p:nvPr/>
      </p:nvGrpSpPr>
      <p:grpSpPr>
        <a:xfrm>
          <a:off x="0" y="0"/>
          <a:ext cx="0" cy="0"/>
          <a:chOff x="0" y="0"/>
          <a:chExt cx="0" cy="0"/>
        </a:xfrm>
      </p:grpSpPr>
      <p:grpSp>
        <p:nvGrpSpPr>
          <p:cNvPr id="3" name="Group 2"/>
          <p:cNvGrpSpPr/>
          <p:nvPr userDrawn="1"/>
        </p:nvGrpSpPr>
        <p:grpSpPr>
          <a:xfrm>
            <a:off x="-147425" y="1"/>
            <a:ext cx="12172051" cy="6244389"/>
            <a:chOff x="-147425" y="0"/>
            <a:chExt cx="12172051" cy="6244389"/>
          </a:xfrm>
        </p:grpSpPr>
        <p:sp>
          <p:nvSpPr>
            <p:cNvPr id="12" name="Freeform 831"/>
            <p:cNvSpPr/>
            <p:nvPr/>
          </p:nvSpPr>
          <p:spPr>
            <a:xfrm rot="18900000">
              <a:off x="-22310" y="3486468"/>
              <a:ext cx="389008" cy="1409248"/>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3" name="Freeform 832"/>
            <p:cNvSpPr/>
            <p:nvPr/>
          </p:nvSpPr>
          <p:spPr>
            <a:xfrm rot="18900000">
              <a:off x="22976" y="3439627"/>
              <a:ext cx="490150" cy="1623976"/>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4" name="Freeform 833"/>
            <p:cNvSpPr/>
            <p:nvPr/>
          </p:nvSpPr>
          <p:spPr>
            <a:xfrm rot="18900000">
              <a:off x="93343" y="3350554"/>
              <a:ext cx="365667" cy="1378023"/>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5" name="Freeform 834"/>
            <p:cNvSpPr/>
            <p:nvPr/>
          </p:nvSpPr>
          <p:spPr>
            <a:xfrm rot="18900000">
              <a:off x="212530" y="3262741"/>
              <a:ext cx="380719" cy="159971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6" name="Freeform 835"/>
            <p:cNvSpPr/>
            <p:nvPr/>
          </p:nvSpPr>
          <p:spPr>
            <a:xfrm rot="18900000">
              <a:off x="173378" y="3231912"/>
              <a:ext cx="369557" cy="131805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7" name="Freeform 836"/>
            <p:cNvSpPr/>
            <p:nvPr/>
          </p:nvSpPr>
          <p:spPr>
            <a:xfrm rot="18900000">
              <a:off x="329049" y="3093996"/>
              <a:ext cx="369745" cy="1636168"/>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8" name="Freeform 841"/>
            <p:cNvSpPr/>
            <p:nvPr/>
          </p:nvSpPr>
          <p:spPr>
            <a:xfrm rot="18900000">
              <a:off x="327798" y="2867939"/>
              <a:ext cx="636027" cy="1549768"/>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9" name="Freeform 461"/>
            <p:cNvSpPr/>
            <p:nvPr/>
          </p:nvSpPr>
          <p:spPr>
            <a:xfrm rot="8160000" flipV="1">
              <a:off x="4301731" y="2815520"/>
              <a:ext cx="1491123" cy="1652138"/>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7" name="Freeform 471"/>
            <p:cNvSpPr/>
            <p:nvPr/>
          </p:nvSpPr>
          <p:spPr>
            <a:xfrm>
              <a:off x="8441864" y="1822821"/>
              <a:ext cx="3576925" cy="3263833"/>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8" name="Freeform 476"/>
            <p:cNvSpPr/>
            <p:nvPr/>
          </p:nvSpPr>
          <p:spPr>
            <a:xfrm>
              <a:off x="8640259" y="3072931"/>
              <a:ext cx="3378531" cy="206298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9" name="Freeform 477"/>
            <p:cNvSpPr/>
            <p:nvPr/>
          </p:nvSpPr>
          <p:spPr>
            <a:xfrm>
              <a:off x="8914509" y="3177619"/>
              <a:ext cx="3092611" cy="2173836"/>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0" name="Freeform 674"/>
            <p:cNvSpPr/>
            <p:nvPr/>
          </p:nvSpPr>
          <p:spPr>
            <a:xfrm>
              <a:off x="9007871" y="4199875"/>
              <a:ext cx="3016755" cy="2044514"/>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1" name="Freeform 821"/>
            <p:cNvSpPr/>
            <p:nvPr/>
          </p:nvSpPr>
          <p:spPr>
            <a:xfrm flipV="1">
              <a:off x="3380981" y="8211"/>
              <a:ext cx="1921698" cy="1954194"/>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2" name="Freeform 822"/>
            <p:cNvSpPr/>
            <p:nvPr/>
          </p:nvSpPr>
          <p:spPr>
            <a:xfrm flipV="1">
              <a:off x="3505464" y="0"/>
              <a:ext cx="1703854" cy="1748922"/>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3" name="Freeform 823"/>
            <p:cNvSpPr/>
            <p:nvPr/>
          </p:nvSpPr>
          <p:spPr>
            <a:xfrm flipV="1">
              <a:off x="3575485" y="8211"/>
              <a:ext cx="1594931" cy="1494384"/>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4" name="Freeform 824"/>
            <p:cNvSpPr/>
            <p:nvPr/>
          </p:nvSpPr>
          <p:spPr>
            <a:xfrm flipV="1">
              <a:off x="3645506" y="0"/>
              <a:ext cx="3073161" cy="2865604"/>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5" name="Freeform 825"/>
            <p:cNvSpPr/>
            <p:nvPr/>
          </p:nvSpPr>
          <p:spPr>
            <a:xfrm flipV="1">
              <a:off x="3894471" y="0"/>
              <a:ext cx="1952818" cy="2019881"/>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6" name="Freeform 826"/>
            <p:cNvSpPr/>
            <p:nvPr/>
          </p:nvSpPr>
          <p:spPr>
            <a:xfrm flipV="1">
              <a:off x="4431302" y="16422"/>
              <a:ext cx="1672733" cy="1568282"/>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7" name="Freeform 827"/>
            <p:cNvSpPr/>
            <p:nvPr/>
          </p:nvSpPr>
          <p:spPr>
            <a:xfrm flipV="1">
              <a:off x="4586905" y="8211"/>
              <a:ext cx="1789435" cy="2118412"/>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8" name="Freeform 828"/>
            <p:cNvSpPr/>
            <p:nvPr/>
          </p:nvSpPr>
          <p:spPr>
            <a:xfrm flipV="1">
              <a:off x="4672487" y="0"/>
              <a:ext cx="2264025" cy="2816338"/>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39" name="Freeform 829"/>
            <p:cNvSpPr/>
            <p:nvPr/>
          </p:nvSpPr>
          <p:spPr>
            <a:xfrm flipV="1">
              <a:off x="4789189" y="0"/>
              <a:ext cx="1882797" cy="1863874"/>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0" name="Freeform 775"/>
            <p:cNvSpPr/>
            <p:nvPr/>
          </p:nvSpPr>
          <p:spPr>
            <a:xfrm>
              <a:off x="-68346" y="3265040"/>
              <a:ext cx="3159562" cy="1673986"/>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1" name="Freeform 776"/>
            <p:cNvSpPr/>
            <p:nvPr/>
          </p:nvSpPr>
          <p:spPr>
            <a:xfrm>
              <a:off x="30163" y="147796"/>
              <a:ext cx="3959507" cy="1793260"/>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1" name="Freeform 465"/>
            <p:cNvSpPr/>
            <p:nvPr/>
          </p:nvSpPr>
          <p:spPr>
            <a:xfrm rot="8160000" flipV="1">
              <a:off x="692605" y="810098"/>
              <a:ext cx="3419377" cy="3367216"/>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0" name="Freeform 462"/>
            <p:cNvSpPr/>
            <p:nvPr/>
          </p:nvSpPr>
          <p:spPr>
            <a:xfrm rot="8160000" flipV="1">
              <a:off x="101931" y="1126403"/>
              <a:ext cx="2016530" cy="1304199"/>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1" name="Freeform 463"/>
            <p:cNvSpPr/>
            <p:nvPr/>
          </p:nvSpPr>
          <p:spPr>
            <a:xfrm rot="8160000" flipV="1">
              <a:off x="273822" y="1214485"/>
              <a:ext cx="1923537" cy="1711827"/>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2" name="Freeform 464"/>
            <p:cNvSpPr/>
            <p:nvPr/>
          </p:nvSpPr>
          <p:spPr>
            <a:xfrm rot="8160000" flipV="1">
              <a:off x="363786" y="1461351"/>
              <a:ext cx="1904882" cy="1722425"/>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3" name="Freeform 466"/>
            <p:cNvSpPr/>
            <p:nvPr/>
          </p:nvSpPr>
          <p:spPr>
            <a:xfrm rot="8160000" flipV="1">
              <a:off x="744102" y="879750"/>
              <a:ext cx="3316546" cy="3464116"/>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4" name="Freeform 468"/>
            <p:cNvSpPr/>
            <p:nvPr/>
          </p:nvSpPr>
          <p:spPr>
            <a:xfrm rot="8160000" flipV="1">
              <a:off x="664169" y="1418234"/>
              <a:ext cx="2373159" cy="2755292"/>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Freeform 467"/>
            <p:cNvSpPr/>
            <p:nvPr/>
          </p:nvSpPr>
          <p:spPr>
            <a:xfrm rot="8160000" flipV="1">
              <a:off x="779121" y="969928"/>
              <a:ext cx="3216084" cy="354586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6" name="Freeform 469"/>
            <p:cNvSpPr/>
            <p:nvPr/>
          </p:nvSpPr>
          <p:spPr>
            <a:xfrm rot="8160000" flipV="1">
              <a:off x="605495" y="1577108"/>
              <a:ext cx="2160611" cy="2533849"/>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2" name="Freeform 779"/>
            <p:cNvSpPr/>
            <p:nvPr/>
          </p:nvSpPr>
          <p:spPr>
            <a:xfrm>
              <a:off x="37713" y="2793394"/>
              <a:ext cx="3075466" cy="443389"/>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3" name="Freeform 784"/>
            <p:cNvSpPr/>
            <p:nvPr userDrawn="1"/>
          </p:nvSpPr>
          <p:spPr>
            <a:xfrm>
              <a:off x="7800799" y="3410204"/>
              <a:ext cx="165103" cy="2613659"/>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4" name="Freeform 801"/>
            <p:cNvSpPr/>
            <p:nvPr userDrawn="1"/>
          </p:nvSpPr>
          <p:spPr>
            <a:xfrm>
              <a:off x="-147425" y="1631917"/>
              <a:ext cx="886937" cy="227852"/>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5" name="Freeform 802"/>
            <p:cNvSpPr/>
            <p:nvPr userDrawn="1"/>
          </p:nvSpPr>
          <p:spPr>
            <a:xfrm>
              <a:off x="-107460" y="1644233"/>
              <a:ext cx="1149518" cy="277117"/>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6" name="Freeform 803"/>
            <p:cNvSpPr/>
            <p:nvPr userDrawn="1"/>
          </p:nvSpPr>
          <p:spPr>
            <a:xfrm>
              <a:off x="1247168" y="1422539"/>
              <a:ext cx="822752" cy="474179"/>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7" name="Freeform 804"/>
            <p:cNvSpPr/>
            <p:nvPr userDrawn="1"/>
          </p:nvSpPr>
          <p:spPr>
            <a:xfrm>
              <a:off x="7175767" y="2862579"/>
              <a:ext cx="530689" cy="1418843"/>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8" name="Freeform 805"/>
            <p:cNvSpPr/>
            <p:nvPr userDrawn="1"/>
          </p:nvSpPr>
          <p:spPr>
            <a:xfrm>
              <a:off x="7152181" y="4704585"/>
              <a:ext cx="471722" cy="1393952"/>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49" name="Freeform 806"/>
            <p:cNvSpPr/>
            <p:nvPr userDrawn="1"/>
          </p:nvSpPr>
          <p:spPr>
            <a:xfrm>
              <a:off x="7175767" y="5102859"/>
              <a:ext cx="283035"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0" name="Freeform 813"/>
            <p:cNvSpPr/>
            <p:nvPr userDrawn="1"/>
          </p:nvSpPr>
          <p:spPr>
            <a:xfrm>
              <a:off x="5406806" y="2924810"/>
              <a:ext cx="1049583" cy="1033018"/>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1" name="Freeform 814"/>
            <p:cNvSpPr/>
            <p:nvPr userDrawn="1"/>
          </p:nvSpPr>
          <p:spPr>
            <a:xfrm>
              <a:off x="5406807" y="2725673"/>
              <a:ext cx="1391583" cy="118237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2" name="Freeform 815"/>
            <p:cNvSpPr/>
            <p:nvPr userDrawn="1"/>
          </p:nvSpPr>
          <p:spPr>
            <a:xfrm>
              <a:off x="5395013" y="2538983"/>
              <a:ext cx="625032"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3" name="Freeform 817"/>
            <p:cNvSpPr/>
            <p:nvPr userDrawn="1"/>
          </p:nvSpPr>
          <p:spPr>
            <a:xfrm>
              <a:off x="8517720" y="660156"/>
              <a:ext cx="1297730" cy="541919"/>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54" name="Freeform 818"/>
            <p:cNvSpPr/>
            <p:nvPr userDrawn="1"/>
          </p:nvSpPr>
          <p:spPr>
            <a:xfrm>
              <a:off x="8022902" y="423682"/>
              <a:ext cx="1783211" cy="758687"/>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896"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Corbel" panose="020B0503020204020204"/>
                <a:ea typeface="+mn-ea"/>
                <a:cs typeface="+mn-cs"/>
              </a:endParaRPr>
            </a:p>
          </p:txBody>
        </p:sp>
      </p:grpSp>
      <p:grpSp>
        <p:nvGrpSpPr>
          <p:cNvPr id="55" name="Group 54"/>
          <p:cNvGrpSpPr/>
          <p:nvPr userDrawn="1"/>
        </p:nvGrpSpPr>
        <p:grpSpPr>
          <a:xfrm>
            <a:off x="-77557" y="6385290"/>
            <a:ext cx="2932517" cy="560664"/>
            <a:chOff x="4988960" y="6366730"/>
            <a:chExt cx="2932517" cy="560664"/>
          </a:xfrm>
        </p:grpSpPr>
        <p:sp>
          <p:nvSpPr>
            <p:cNvPr id="57" name="TextBox 56"/>
            <p:cNvSpPr txBox="1"/>
            <p:nvPr/>
          </p:nvSpPr>
          <p:spPr>
            <a:xfrm>
              <a:off x="6010551" y="6459794"/>
              <a:ext cx="1910926" cy="343492"/>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a:ln>
                    <a:noFill/>
                  </a:ln>
                  <a:solidFill>
                    <a:srgbClr val="828282"/>
                  </a:solidFill>
                  <a:effectLst/>
                  <a:uLnTx/>
                  <a:uFillTx/>
                  <a:latin typeface="Segoe UI" panose="020B0502040204020203" pitchFamily="34" charset="0"/>
                  <a:ea typeface="+mn-ea"/>
                  <a:cs typeface="Segoe UI" panose="020B0502040204020203" pitchFamily="34" charset="0"/>
                </a:rPr>
                <a:t>| </a:t>
              </a:r>
              <a:r>
                <a:rPr kumimoji="0" lang="en-US" sz="1300" b="0" i="0" u="none" strike="noStrike" kern="0" cap="none" spc="0" normalizeH="0" baseline="0" noProof="0">
                  <a:ln>
                    <a:noFill/>
                  </a:ln>
                  <a:solidFill>
                    <a:srgbClr val="828282"/>
                  </a:solidFill>
                  <a:effectLst/>
                  <a:uLnTx/>
                  <a:uFillTx/>
                  <a:latin typeface="Segoe UI Semibold" panose="020B0702040204020203" pitchFamily="34" charset="0"/>
                  <a:ea typeface="+mn-ea"/>
                  <a:cs typeface="Segoe UI Semibold" panose="020B0702040204020203" pitchFamily="34" charset="0"/>
                </a:rPr>
                <a:t>Services</a:t>
              </a:r>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960" y="6366730"/>
              <a:ext cx="1250905" cy="560664"/>
            </a:xfrm>
            <a:prstGeom prst="rect">
              <a:avLst/>
            </a:prstGeom>
          </p:spPr>
        </p:pic>
      </p:grpSp>
    </p:spTree>
    <p:extLst>
      <p:ext uri="{BB962C8B-B14F-4D97-AF65-F5344CB8AC3E}">
        <p14:creationId xmlns:p14="http://schemas.microsoft.com/office/powerpoint/2010/main" val="41949367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Onesheet, icons, space for pic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160563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A11625A7-5008-4F52-A9F2-48D81E596952}"/>
              </a:ext>
            </a:extLst>
          </p:cNvPr>
          <p:cNvSpPr>
            <a:spLocks noGrp="1"/>
          </p:cNvSpPr>
          <p:nvPr>
            <p:ph type="sldNum" sz="quarter" idx="11"/>
          </p:nvPr>
        </p:nvSpPr>
        <p:spPr>
          <a:xfrm>
            <a:off x="11430004" y="6553202"/>
            <a:ext cx="761999" cy="304801"/>
          </a:xfrm>
          <a:prstGeom prst="rect">
            <a:avLst/>
          </a:prstGeom>
        </p:spPr>
        <p:txBody>
          <a:bodyPr/>
          <a:lstStyle/>
          <a:p>
            <a:pPr defTabSz="1087660"/>
            <a:fld id="{FAADACFB-7C71-4E89-89D2-7BBA40B7BFA9}" type="slidenum">
              <a:rPr lang="en-US" smtClean="0">
                <a:solidFill>
                  <a:srgbClr val="505050"/>
                </a:solidFill>
              </a:rPr>
              <a:pPr defTabSz="1087660"/>
              <a:t>‹#›</a:t>
            </a:fld>
            <a:endParaRPr lang="en-US">
              <a:solidFill>
                <a:srgbClr val="505050"/>
              </a:solidFill>
            </a:endParaRPr>
          </a:p>
        </p:txBody>
      </p:sp>
    </p:spTree>
    <p:extLst>
      <p:ext uri="{BB962C8B-B14F-4D97-AF65-F5344CB8AC3E}">
        <p14:creationId xmlns:p14="http://schemas.microsoft.com/office/powerpoint/2010/main" val="23272783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59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989637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3"/>
            <a:ext cx="8534711" cy="830805"/>
          </a:xfr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Speaker Name</a:t>
            </a:r>
            <a:br>
              <a:rPr lang="en-US"/>
            </a:br>
            <a:r>
              <a:rPr lang="en-US"/>
              <a:t>Date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5" name="Text Placeholder 4"/>
          <p:cNvSpPr>
            <a:spLocks noGrp="1"/>
          </p:cNvSpPr>
          <p:nvPr>
            <p:ph type="body" sz="quarter" idx="10"/>
          </p:nvPr>
        </p:nvSpPr>
        <p:spPr>
          <a:xfrm>
            <a:off x="269242" y="2904863"/>
            <a:ext cx="11051237" cy="710451"/>
          </a:xfrm>
        </p:spPr>
        <p:txBody>
          <a:bodyPr/>
          <a:lstStyle>
            <a:lvl1pPr marL="0" indent="0">
              <a:lnSpc>
                <a:spcPts val="4115"/>
              </a:lnSpc>
              <a:spcBef>
                <a:spcPts val="0"/>
              </a:spcBef>
              <a:buNone/>
              <a:defRPr sz="3919" b="0">
                <a:solidFill>
                  <a:schemeClr val="bg1"/>
                </a:solidFill>
                <a:latin typeface="+mj-lt"/>
              </a:defRPr>
            </a:lvl1pPr>
            <a:lvl2pPr marL="0" indent="0">
              <a:buNone/>
              <a:defRPr sz="3429" b="0">
                <a:solidFill>
                  <a:schemeClr val="bg1"/>
                </a:solidFill>
                <a:latin typeface="+mj-lt"/>
              </a:defRPr>
            </a:lvl2pPr>
            <a:lvl3pPr marL="0" indent="0">
              <a:buNone/>
              <a:defRPr sz="3429" b="0">
                <a:solidFill>
                  <a:schemeClr val="bg1"/>
                </a:solidFill>
                <a:latin typeface="+mj-lt"/>
              </a:defRPr>
            </a:lvl3pPr>
            <a:lvl4pPr marL="0" indent="0">
              <a:buNone/>
              <a:defRPr sz="3429" b="0">
                <a:solidFill>
                  <a:schemeClr val="bg1"/>
                </a:solidFill>
                <a:latin typeface="+mj-lt"/>
              </a:defRPr>
            </a:lvl4pPr>
            <a:lvl5pPr marL="0" indent="0">
              <a:buNone/>
              <a:defRPr sz="3429" b="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905627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368613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100817"/>
            <a:ext cx="11007660" cy="879910"/>
          </a:xfrm>
        </p:spPr>
        <p:txBody>
          <a:bodyPr/>
          <a:lstStyle>
            <a:lvl1pPr>
              <a:defRPr sz="5880">
                <a:solidFill>
                  <a:schemeClr val="bg1"/>
                </a:solidFill>
              </a:defRPr>
            </a:lvl1pPr>
          </a:lstStyle>
          <a:p>
            <a:r>
              <a:rPr lang="en-US"/>
              <a:t>Section title here</a:t>
            </a:r>
          </a:p>
        </p:txBody>
      </p:sp>
    </p:spTree>
    <p:extLst>
      <p:ext uri="{BB962C8B-B14F-4D97-AF65-F5344CB8AC3E}">
        <p14:creationId xmlns:p14="http://schemas.microsoft.com/office/powerpoint/2010/main" val="177768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3"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4"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64900044"/>
      </p:ext>
    </p:extLst>
  </p:cSld>
  <p:clrMapOvr>
    <a:masterClrMapping/>
  </p:clrMapOvr>
  <p:transition>
    <p:fade/>
  </p:transition>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822422"/>
          </a:xfrm>
        </p:spPr>
        <p:txBody>
          <a:bodyPr/>
          <a:lstStyle>
            <a:lvl1pPr marL="0" indent="0">
              <a:buFontTx/>
              <a:buNone/>
              <a:defRPr sz="3918">
                <a:solidFill>
                  <a:srgbClr val="000000"/>
                </a:solidFill>
                <a:latin typeface="+mj-lt"/>
              </a:defRPr>
            </a:lvl1pPr>
            <a:lvl2pPr marL="572251" indent="-236363">
              <a:buFont typeface="Wingdings" panose="05000000000000000000" pitchFamily="2" charset="2"/>
              <a:buChar char="§"/>
              <a:defRPr>
                <a:solidFill>
                  <a:srgbClr val="000000"/>
                </a:solidFill>
              </a:defRPr>
            </a:lvl2pPr>
            <a:lvl3pPr marL="783734" indent="-223925">
              <a:buFont typeface="Segoe UI" panose="020B0502040204020203" pitchFamily="34" charset="0"/>
              <a:buChar char="‒"/>
              <a:defRPr>
                <a:solidFill>
                  <a:srgbClr val="000000"/>
                </a:solidFill>
              </a:defRPr>
            </a:lvl3pPr>
            <a:lvl4pPr marL="1007659" indent="-223925">
              <a:buFont typeface="Courier New" panose="02070309020205020404" pitchFamily="49" charset="0"/>
              <a:buChar char="o"/>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82816937"/>
      </p:ext>
    </p:extLst>
  </p:cSld>
  <p:clrMapOvr>
    <a:masterClrMapping/>
  </p:clrMapOvr>
  <p:transition>
    <p:fade/>
  </p:transition>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mj-lt"/>
              </a:defRPr>
            </a:lvl1pPr>
          </a:lstStyle>
          <a:p>
            <a:r>
              <a:rPr lang="en-US"/>
              <a:t>Click to edit Master title style</a:t>
            </a:r>
          </a:p>
        </p:txBody>
      </p:sp>
      <p:sp>
        <p:nvSpPr>
          <p:cNvPr id="6" name="Text Placeholder 5"/>
          <p:cNvSpPr>
            <a:spLocks noGrp="1"/>
          </p:cNvSpPr>
          <p:nvPr>
            <p:ph type="body" sz="quarter" idx="12" hasCustomPrompt="1"/>
          </p:nvPr>
        </p:nvSpPr>
        <p:spPr>
          <a:xfrm>
            <a:off x="269244" y="1293105"/>
            <a:ext cx="11002992" cy="1339982"/>
          </a:xfrm>
        </p:spPr>
        <p:txBody>
          <a:bodyPr/>
          <a:lstStyle>
            <a:lvl1pPr marL="224011" indent="-224011">
              <a:buFont typeface="Wingdings" panose="05000000000000000000" pitchFamily="2" charset="2"/>
              <a:buChar char="§"/>
              <a:defRPr sz="2353">
                <a:solidFill>
                  <a:srgbClr val="000000"/>
                </a:solidFill>
                <a:latin typeface="+mj-lt"/>
              </a:defRPr>
            </a:lvl1pPr>
            <a:lvl2pPr marL="505580" indent="-169564">
              <a:buFont typeface="Segoe UI" panose="020B0502040204020203" pitchFamily="34" charset="0"/>
              <a:buChar char="‒"/>
              <a:defRPr sz="1765">
                <a:solidFill>
                  <a:srgbClr val="000000"/>
                </a:solidFill>
              </a:defRPr>
            </a:lvl2pPr>
            <a:lvl3pPr marL="783734" indent="-223925">
              <a:buFont typeface="Courier New" panose="02070309020205020404" pitchFamily="49" charset="0"/>
              <a:buChar char="o"/>
              <a:defRPr sz="1567" baseline="0">
                <a:solidFill>
                  <a:srgbClr val="000000"/>
                </a:solidFill>
              </a:defRPr>
            </a:lvl3pPr>
            <a:lvl4pPr marL="1007659" indent="-223925">
              <a:buFont typeface="Wingdings" panose="05000000000000000000" pitchFamily="2" charset="2"/>
              <a:buChar char="Ø"/>
              <a:defRPr>
                <a:solidFill>
                  <a:srgbClr val="000000"/>
                </a:solidFill>
              </a:defRPr>
            </a:lvl4pPr>
            <a:lvl5pPr>
              <a:defRPr>
                <a:solidFill>
                  <a:srgbClr val="000000"/>
                </a:solidFill>
              </a:defRPr>
            </a:lvl5pPr>
          </a:lstStyle>
          <a:p>
            <a:pPr lvl="0"/>
            <a:r>
              <a:rPr lang="en-US"/>
              <a:t>First level</a:t>
            </a:r>
          </a:p>
          <a:p>
            <a:pPr lvl="1"/>
            <a:r>
              <a:rPr lang="en-US"/>
              <a:t>Second level</a:t>
            </a:r>
          </a:p>
          <a:p>
            <a:pPr lvl="2"/>
            <a:r>
              <a:rPr lang="en-US"/>
              <a:t>Third level</a:t>
            </a:r>
          </a:p>
          <a:p>
            <a:pPr lvl="3"/>
            <a:r>
              <a:rPr lang="en-US"/>
              <a:t>Fourth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4016"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278639207"/>
      </p:ext>
    </p:extLst>
  </p:cSld>
  <p:clrMapOvr>
    <a:masterClrMapping/>
  </p:clrMapOvr>
  <p:transition>
    <p:fade/>
  </p:transition>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p>
            <a:r>
              <a:rPr lang="en-GB"/>
              <a:t>Click to add title</a:t>
            </a:r>
          </a:p>
        </p:txBody>
      </p:sp>
      <p:sp>
        <p:nvSpPr>
          <p:cNvPr id="14"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7" name="Date Placeholder 6"/>
          <p:cNvSpPr>
            <a:spLocks noGrp="1"/>
          </p:cNvSpPr>
          <p:nvPr>
            <p:ph type="dt" sz="half" idx="14"/>
          </p:nvPr>
        </p:nvSpPr>
        <p:spPr/>
        <p:txBody>
          <a:bodyPr/>
          <a:lstStyle/>
          <a:p>
            <a:fld id="{1E5FC915-BE5A-4EB3-82DA-AC78B42050A3}" type="datetime1">
              <a:rPr lang="en-GB" smtClean="0"/>
              <a:t>24/11/2018</a:t>
            </a:fld>
            <a:endParaRPr lang="en-GB"/>
          </a:p>
        </p:txBody>
      </p:sp>
      <p:sp>
        <p:nvSpPr>
          <p:cNvPr id="8" name="Footer Placeholder 7"/>
          <p:cNvSpPr>
            <a:spLocks noGrp="1"/>
          </p:cNvSpPr>
          <p:nvPr>
            <p:ph type="ftr" sz="quarter" idx="15"/>
          </p:nvPr>
        </p:nvSpPr>
        <p:spPr/>
        <p:txBody>
          <a:bodyPr/>
          <a:lstStyle/>
          <a:p>
            <a:endParaRPr lang="en-GB"/>
          </a:p>
        </p:txBody>
      </p:sp>
      <p:sp>
        <p:nvSpPr>
          <p:cNvPr id="9" name="Slide Number Placeholder 8"/>
          <p:cNvSpPr>
            <a:spLocks noGrp="1"/>
          </p:cNvSpPr>
          <p:nvPr>
            <p:ph type="sldNum" sz="quarter" idx="16"/>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5433211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Content &amp; im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9337" y="116633"/>
            <a:ext cx="11969749" cy="6664325"/>
          </a:xfrm>
          <a:prstGeom prst="rect">
            <a:avLst/>
          </a:prstGeom>
        </p:spPr>
      </p:pic>
      <p:sp>
        <p:nvSpPr>
          <p:cNvPr id="6" name="Date Placeholder 5"/>
          <p:cNvSpPr>
            <a:spLocks noGrp="1"/>
          </p:cNvSpPr>
          <p:nvPr>
            <p:ph type="dt" sz="half" idx="18"/>
          </p:nvPr>
        </p:nvSpPr>
        <p:spPr/>
        <p:txBody>
          <a:bodyPr/>
          <a:lstStyle>
            <a:lvl1pPr>
              <a:defRPr/>
            </a:lvl1pPr>
          </a:lstStyle>
          <a:p>
            <a:fld id="{AB48993A-E91E-4650-A87A-D468511859B7}" type="datetime1">
              <a:rPr lang="en-GB" smtClean="0">
                <a:solidFill>
                  <a:srgbClr val="1E1E1E"/>
                </a:solidFill>
              </a:rPr>
              <a:pPr/>
              <a:t>24/11/2018</a:t>
            </a:fld>
            <a:endParaRPr lang="en-GB">
              <a:solidFill>
                <a:srgbClr val="1E1E1E"/>
              </a:solidFill>
            </a:endParaRPr>
          </a:p>
        </p:txBody>
      </p:sp>
      <p:sp>
        <p:nvSpPr>
          <p:cNvPr id="11" name="Slide Number Placeholder 10"/>
          <p:cNvSpPr>
            <a:spLocks noGrp="1"/>
          </p:cNvSpPr>
          <p:nvPr>
            <p:ph type="sldNum" sz="quarter" idx="20"/>
          </p:nvPr>
        </p:nvSpPr>
        <p:spPr/>
        <p:txBody>
          <a:bodyPr/>
          <a:lstStyle/>
          <a:p>
            <a:r>
              <a:rPr lang="en-GB">
                <a:solidFill>
                  <a:srgbClr val="1E1E1E"/>
                </a:solidFill>
              </a:rPr>
              <a:t>Page </a:t>
            </a:r>
            <a:fld id="{302605B7-3F1A-4572-9C17-ADEEF2829AFB}" type="slidenum">
              <a:rPr lang="en-GB" smtClean="0">
                <a:solidFill>
                  <a:srgbClr val="1E1E1E"/>
                </a:solidFill>
              </a:rPr>
              <a:pPr/>
              <a:t>‹#›</a:t>
            </a:fld>
            <a:endParaRPr lang="en-GB">
              <a:solidFill>
                <a:srgbClr val="1E1E1E"/>
              </a:solidFill>
            </a:endParaRPr>
          </a:p>
        </p:txBody>
      </p:sp>
      <p:sp>
        <p:nvSpPr>
          <p:cNvPr id="16" name="Saxo Bank"/>
          <p:cNvSpPr/>
          <p:nvPr userDrawn="1"/>
        </p:nvSpPr>
        <p:spPr>
          <a:xfrm>
            <a:off x="5735960" y="6474115"/>
            <a:ext cx="720080" cy="180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914225"/>
            <a:r>
              <a:rPr lang="en-US" sz="800" b="1" noProof="1">
                <a:solidFill>
                  <a:srgbClr val="1E1E1E"/>
                </a:solidFill>
                <a:ea typeface="Open Sans Light" panose="020B0604020202020204" charset="0"/>
                <a:cs typeface="Open Sans Light" panose="020B0306030504020204" pitchFamily="34" charset="0"/>
              </a:rPr>
              <a:t>Saxo Group</a:t>
            </a:r>
          </a:p>
        </p:txBody>
      </p:sp>
    </p:spTree>
    <p:extLst>
      <p:ext uri="{BB962C8B-B14F-4D97-AF65-F5344CB8AC3E}">
        <p14:creationId xmlns:p14="http://schemas.microsoft.com/office/powerpoint/2010/main" val="2334070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E31E-9CCC-42D5-BA00-C951973F84E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B6F045A-516D-4CBB-9331-916FA23893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2BFBF17-56FA-4CD6-9964-ABAB5B037AD7}"/>
              </a:ext>
            </a:extLst>
          </p:cNvPr>
          <p:cNvSpPr>
            <a:spLocks noGrp="1"/>
          </p:cNvSpPr>
          <p:nvPr>
            <p:ph type="dt" sz="half" idx="10"/>
          </p:nvPr>
        </p:nvSpPr>
        <p:spPr/>
        <p:txBody>
          <a:bodyPr/>
          <a:lstStyle>
            <a:lvl1pPr>
              <a:defRPr/>
            </a:lvl1pPr>
          </a:lstStyle>
          <a:p>
            <a:fld id="{B8A7C145-1998-4148-86CF-8EF7D19DBCC5}" type="datetimeFigureOut">
              <a:rPr lang="da-DK" smtClean="0"/>
              <a:pPr/>
              <a:t>24-11-2018</a:t>
            </a:fld>
            <a:endParaRPr lang="da-DK"/>
          </a:p>
        </p:txBody>
      </p:sp>
      <p:sp>
        <p:nvSpPr>
          <p:cNvPr id="5" name="Footer Placeholder 4">
            <a:extLst>
              <a:ext uri="{FF2B5EF4-FFF2-40B4-BE49-F238E27FC236}">
                <a16:creationId xmlns:a16="http://schemas.microsoft.com/office/drawing/2014/main" id="{2618E5D5-957D-4CED-A281-9C2AB9312361}"/>
              </a:ext>
            </a:extLst>
          </p:cNvPr>
          <p:cNvSpPr>
            <a:spLocks noGrp="1"/>
          </p:cNvSpPr>
          <p:nvPr>
            <p:ph type="ftr" sz="quarter" idx="11"/>
          </p:nvPr>
        </p:nvSpPr>
        <p:spPr/>
        <p:txBody>
          <a:bodyPr/>
          <a:lstStyle>
            <a:lvl1pPr>
              <a:defRPr/>
            </a:lvl1pPr>
          </a:lstStyle>
          <a:p>
            <a:endParaRPr lang="da-DK"/>
          </a:p>
        </p:txBody>
      </p:sp>
      <p:sp>
        <p:nvSpPr>
          <p:cNvPr id="6" name="Slide Number Placeholder 5">
            <a:extLst>
              <a:ext uri="{FF2B5EF4-FFF2-40B4-BE49-F238E27FC236}">
                <a16:creationId xmlns:a16="http://schemas.microsoft.com/office/drawing/2014/main" id="{8265739C-85F6-465A-B3FB-9DFF58F65E49}"/>
              </a:ext>
            </a:extLst>
          </p:cNvPr>
          <p:cNvSpPr>
            <a:spLocks noGrp="1"/>
          </p:cNvSpPr>
          <p:nvPr>
            <p:ph type="sldNum" sz="quarter" idx="12"/>
          </p:nvPr>
        </p:nvSpPr>
        <p:spPr/>
        <p:txBody>
          <a:bodyPr/>
          <a:lstStyle>
            <a:lvl1pPr>
              <a:defRPr>
                <a:latin typeface="Open Sans Light" panose="020B0306030504020204" pitchFamily="34" charset="0"/>
                <a:cs typeface="Open Sans Light" panose="020B0306030504020204" pitchFamily="34" charset="0"/>
              </a:defRPr>
            </a:lvl1pPr>
          </a:lstStyle>
          <a:p>
            <a:fld id="{3D4EB597-682A-451F-8FC0-F70B1CDAF5EE}" type="slidenum">
              <a:rPr lang="da-DK" smtClean="0"/>
              <a:pPr/>
              <a:t>‹#›</a:t>
            </a:fld>
            <a:endParaRPr lang="da-DK"/>
          </a:p>
        </p:txBody>
      </p:sp>
    </p:spTree>
    <p:extLst>
      <p:ext uri="{BB962C8B-B14F-4D97-AF65-F5344CB8AC3E}">
        <p14:creationId xmlns:p14="http://schemas.microsoft.com/office/powerpoint/2010/main" val="157370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9556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p:txBody>
          <a:bodyPr/>
          <a:lstStyle/>
          <a:p>
            <a:r>
              <a:rPr lang="en-GB"/>
              <a:t>Click to add title</a:t>
            </a:r>
          </a:p>
        </p:txBody>
      </p:sp>
      <p:sp>
        <p:nvSpPr>
          <p:cNvPr id="15"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a:t>Click to add subtitle</a:t>
            </a:r>
          </a:p>
        </p:txBody>
      </p:sp>
      <p:sp>
        <p:nvSpPr>
          <p:cNvPr id="8" name="Content Placeholder 3"/>
          <p:cNvSpPr>
            <a:spLocks noGrp="1"/>
          </p:cNvSpPr>
          <p:nvPr>
            <p:ph sz="quarter" idx="17" hasCustomPrompt="1"/>
          </p:nvPr>
        </p:nvSpPr>
        <p:spPr>
          <a:xfrm>
            <a:off x="5048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17" name="Content Placeholder 4"/>
          <p:cNvSpPr>
            <a:spLocks noGrp="1"/>
          </p:cNvSpPr>
          <p:nvPr>
            <p:ph sz="quarter" idx="19" hasCustomPrompt="1"/>
          </p:nvPr>
        </p:nvSpPr>
        <p:spPr>
          <a:xfrm>
            <a:off x="6257926" y="1784350"/>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5"/>
          </p:nvPr>
        </p:nvSpPr>
        <p:spPr/>
        <p:txBody>
          <a:bodyPr/>
          <a:lstStyle/>
          <a:p>
            <a:fld id="{6420E78F-6CB8-4E6E-9AE6-049BACB7C2EC}" type="datetime1">
              <a:rPr lang="en-GB" smtClean="0"/>
              <a:t>24/11/2018</a:t>
            </a:fld>
            <a:endParaRPr lang="en-GB"/>
          </a:p>
        </p:txBody>
      </p:sp>
      <p:sp>
        <p:nvSpPr>
          <p:cNvPr id="5" name="Footer Placeholder 4"/>
          <p:cNvSpPr>
            <a:spLocks noGrp="1"/>
          </p:cNvSpPr>
          <p:nvPr>
            <p:ph type="ftr" sz="quarter" idx="16"/>
          </p:nvPr>
        </p:nvSpPr>
        <p:spPr/>
        <p:txBody>
          <a:bodyPr/>
          <a:lstStyle/>
          <a:p>
            <a:endParaRPr lang="en-GB"/>
          </a:p>
        </p:txBody>
      </p:sp>
      <p:sp>
        <p:nvSpPr>
          <p:cNvPr id="11" name="Slide Number Placeholder 10"/>
          <p:cNvSpPr>
            <a:spLocks noGrp="1"/>
          </p:cNvSpPr>
          <p:nvPr>
            <p:ph type="sldNum" sz="quarter" idx="18"/>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386483446"/>
      </p:ext>
    </p:extLst>
  </p:cSld>
  <p:clrMapOvr>
    <a:masterClrMapping/>
  </p:clrMapOvr>
  <p:extLst mod="1">
    <p:ext uri="{DCECCB84-F9BA-43D5-87BE-67443E8EF086}">
      <p15:sldGuideLst xmlns:p15="http://schemas.microsoft.com/office/powerpoint/2012/main">
        <p15:guide id="1" pos="3942">
          <p15:clr>
            <a:srgbClr val="FBAE40"/>
          </p15:clr>
        </p15:guide>
        <p15:guide id="2" pos="37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mpty (only foote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4A3269-3A7F-49C4-83F1-E084938A6F05}" type="datetime1">
              <a:rPr lang="en-GB" smtClean="0"/>
              <a:t>24/11/2018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9532316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B30F-C66F-41A1-8857-9BEB51079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754E6-B849-498A-95E1-0A1E69BC6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37E04-0435-4242-8E2F-4D0E27345708}"/>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FEFA9780-642F-45B6-A0FB-4DF4FD111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07B78-808C-4484-B112-6622FE864E8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996145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0C81-D569-493D-9521-B42A48D8A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749F7-937D-409D-857E-E9814CBC0C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122E6-84F3-4D49-845E-D3D8CD5F155D}"/>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AD3914A0-E948-48B3-9CB1-C74E7DFE7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B9418-2B69-49AB-8BC8-1E2FCF039BD4}"/>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0537464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83A9-FB7B-40D5-8419-34F6B1534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48F7-9280-44B0-A6FD-6779D6BB1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2B223-0734-4471-856E-BA03CA5F624A}"/>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C9DCA4FC-CF9B-4A58-BB0E-FE0799D2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3D36-DF3E-4119-9580-F03724F79623}"/>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7117973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567C-FEB4-4561-AAFB-4F638C1C6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F8218-5133-4637-A9DA-B1DA82BA9B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06D578-07D0-4764-AF00-376E574382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600DC-14A9-4B3E-ADD0-E204A116901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0D20F14-87C0-4496-8F73-599380B54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F43C3-A898-4898-A267-46752DB0191A}"/>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4645744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F462-C3B2-406C-9918-D865EF2A5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8D3CF-E24B-48CC-AA18-B83AB260C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6A24F3-896A-4597-B37E-0FD1AE00F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793CC-101F-4E57-9627-0C968ED68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BD2E9-4E54-44E5-9557-3D882B96C0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E3B031-227E-4DB1-B05B-38FBF388BBB2}"/>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8" name="Footer Placeholder 7">
            <a:extLst>
              <a:ext uri="{FF2B5EF4-FFF2-40B4-BE49-F238E27FC236}">
                <a16:creationId xmlns:a16="http://schemas.microsoft.com/office/drawing/2014/main" id="{DA7F7848-C95B-4EE0-B14A-9875DCAE8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FF175-4106-4EAE-A9DC-D32AB752944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4113773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35B5-BD5E-4871-95EF-C37356302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0081F-A5EB-461F-9BDD-E3C6A1F075D7}"/>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4" name="Footer Placeholder 3">
            <a:extLst>
              <a:ext uri="{FF2B5EF4-FFF2-40B4-BE49-F238E27FC236}">
                <a16:creationId xmlns:a16="http://schemas.microsoft.com/office/drawing/2014/main" id="{6C0CF9D6-6B36-4D81-95F4-1BFEEC4C5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AF9CA-CCE2-4C93-A407-2A5CD72C96B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7280988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FDC7F-DA9D-455D-B2D5-7AF51FD94679}"/>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3" name="Footer Placeholder 2">
            <a:extLst>
              <a:ext uri="{FF2B5EF4-FFF2-40B4-BE49-F238E27FC236}">
                <a16:creationId xmlns:a16="http://schemas.microsoft.com/office/drawing/2014/main" id="{EF2450B2-23E1-44E3-8A2D-118A7392E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E0FD-13A1-4756-8449-A31A14F1DADD}"/>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41436614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55B1-DA0B-439B-8870-94E28469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E7642-92B1-4E9C-98AE-947626D0C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65FEB0-A9DC-4EA5-A0E2-36E3ADF6E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59779-219B-4639-8D04-5A36BDEBB38E}"/>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383187B0-A469-4FBC-9DBE-10DF68DF9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36B74-E1E8-4545-94CA-74B16A090776}"/>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24597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7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39C0-39C2-46F6-85BA-56B00388D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5CA4E-2E5D-4580-A7AF-873C75327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623731-1C8C-48AD-BCF4-D1E08880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EFE875-CFA2-4E4A-BD9C-D2432F7688F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CFCDC05-3373-4FC5-A965-6058083E1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83694-0D0D-4CB6-82C5-FF61F776A62C}"/>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5063315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87B8-60CF-4A87-B183-859B02709C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5FE91-FC00-4754-B1E5-7EABBC2967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85419-C7DF-48A7-B0C7-CAB62B779303}"/>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49DA1C52-06F0-4418-B737-28AD64B53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10D0A-FDCC-468D-A10A-28C84C85652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5976481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14820-0FB4-409E-B442-4470BC3AD6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38EBB6-2667-4E16-94DA-1522438FCC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9A41-8D4C-4606-971E-2A105FF1B0D5}"/>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14213ACA-8445-4FE9-8243-33EEC886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8C7E9-EBE5-49B3-B050-7DA2250F74A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6379956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5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906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2258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405036475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9703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6014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21345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61250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theme" Target="../theme/theme2.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41" Type="http://schemas.openxmlformats.org/officeDocument/2006/relationships/slideLayout" Target="../slideLayouts/slideLayout61.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image" Target="../media/image1.emf"/><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1356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3258574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Lst>
  <p:transition>
    <p:fade/>
  </p:transition>
  <p:hf sldNum="0"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B5131-011D-41CD-9837-3EA9BDC5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B48E9F-35EB-45E0-90F7-62F80C5A1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85F27-7AED-4E5A-968B-590E5EDAA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DDEB4BAD-DBC7-4C4C-9BC2-548C4A150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3DC34-1977-4F56-A2D1-32CEF68DF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9794-F691-4AEF-ADCE-561F6DA0AD5C}" type="slidenum">
              <a:rPr lang="en-US" smtClean="0"/>
              <a:t>‹#›</a:t>
            </a:fld>
            <a:endParaRPr lang="en-US"/>
          </a:p>
        </p:txBody>
      </p:sp>
    </p:spTree>
    <p:extLst>
      <p:ext uri="{BB962C8B-B14F-4D97-AF65-F5344CB8AC3E}">
        <p14:creationId xmlns:p14="http://schemas.microsoft.com/office/powerpoint/2010/main" val="407062602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BFD6-E60F-4CD9-9E72-0F4A452E0869}"/>
              </a:ext>
            </a:extLst>
          </p:cNvPr>
          <p:cNvSpPr>
            <a:spLocks noGrp="1"/>
          </p:cNvSpPr>
          <p:nvPr>
            <p:ph type="title"/>
          </p:nvPr>
        </p:nvSpPr>
        <p:spPr>
          <a:xfrm>
            <a:off x="335500" y="573438"/>
            <a:ext cx="9859116" cy="5131276"/>
          </a:xfrm>
        </p:spPr>
        <p:txBody>
          <a:bodyPr/>
          <a:lstStyle/>
          <a:p>
            <a:pPr lvl="0" defTabSz="914400">
              <a:spcBef>
                <a:spcPts val="1000"/>
              </a:spcBef>
              <a:defRPr/>
            </a:pPr>
            <a:r>
              <a:rPr lang="en-AU" dirty="0"/>
              <a:t>Part 4:</a:t>
            </a:r>
            <a:br>
              <a:rPr lang="en-AU" dirty="0"/>
            </a:br>
            <a:r>
              <a:rPr lang="en-AU" sz="7200" spc="0" dirty="0">
                <a:ln>
                  <a:noFill/>
                </a:ln>
              </a:rPr>
              <a:t>AI In Financials</a:t>
            </a:r>
            <a:br>
              <a:rPr lang="en-AU" sz="7200" spc="0" dirty="0">
                <a:ln>
                  <a:noFill/>
                </a:ln>
              </a:rPr>
            </a:br>
            <a:r>
              <a:rPr lang="en-AU" sz="7200" spc="0" dirty="0">
                <a:ln>
                  <a:noFill/>
                </a:ln>
              </a:rPr>
              <a:t>AI Challenge with Team Data Science Approach</a:t>
            </a:r>
            <a:br>
              <a:rPr lang="en-AU" sz="7200" spc="0" dirty="0">
                <a:ln>
                  <a:noFill/>
                </a:ln>
              </a:rPr>
            </a:br>
            <a:endParaRPr lang="en-AU" dirty="0"/>
          </a:p>
        </p:txBody>
      </p:sp>
    </p:spTree>
    <p:extLst>
      <p:ext uri="{BB962C8B-B14F-4D97-AF65-F5344CB8AC3E}">
        <p14:creationId xmlns:p14="http://schemas.microsoft.com/office/powerpoint/2010/main" val="22253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Pentagon 22">
            <a:extLst>
              <a:ext uri="{FF2B5EF4-FFF2-40B4-BE49-F238E27FC236}">
                <a16:creationId xmlns:a16="http://schemas.microsoft.com/office/drawing/2014/main" id="{12CFD939-D327-4328-A0C4-214D2E87FE2E}"/>
              </a:ext>
            </a:extLst>
          </p:cNvPr>
          <p:cNvSpPr/>
          <p:nvPr/>
        </p:nvSpPr>
        <p:spPr bwMode="auto">
          <a:xfrm>
            <a:off x="3993632" y="1733718"/>
            <a:ext cx="4461879" cy="973290"/>
          </a:xfrm>
          <a:prstGeom prst="homePlate">
            <a:avLst>
              <a:gd name="adj" fmla="val 3333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45688" rIns="639718" bIns="45688" numCol="1" spcCol="0" rtlCol="0" fromWordArt="0" anchor="ctr" anchorCtr="0" forceAA="0" compatLnSpc="1">
            <a:prstTxWarp prst="textNoShape">
              <a:avLst/>
            </a:prstTxWarp>
            <a:noAutofit/>
          </a:bodyPr>
          <a:lstStyle/>
          <a:p>
            <a:pPr marL="0" marR="0" lvl="0" indent="0" algn="l" defTabSz="931578" rtl="0" eaLnBrk="1" fontAlgn="base" latinLnBrk="0" hangingPunct="1">
              <a:lnSpc>
                <a:spcPts val="1579"/>
              </a:lnSpc>
              <a:spcBef>
                <a:spcPct val="0"/>
              </a:spcBef>
              <a:spcAft>
                <a:spcPct val="0"/>
              </a:spcAft>
              <a:buClrTx/>
              <a:buSzTx/>
              <a:buFontTx/>
              <a:buNone/>
              <a:tabLst/>
              <a:defRPr/>
            </a:pPr>
            <a:endPar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Digital Onboarding and KYC </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Frictionless &amp; Hyper personalized</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Real time Advice and Engagement</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Augmented Human Advisors/Relationship Managers</a:t>
            </a:r>
          </a:p>
          <a:p>
            <a:pPr marL="0" marR="0" lvl="0" indent="0" algn="l" defTabSz="931578" rtl="0" eaLnBrk="1" fontAlgn="base" latinLnBrk="0" hangingPunct="1">
              <a:lnSpc>
                <a:spcPts val="1579"/>
              </a:lnSpc>
              <a:spcBef>
                <a:spcPct val="0"/>
              </a:spcBef>
              <a:spcAft>
                <a:spcPct val="0"/>
              </a:spcAft>
              <a:buClrTx/>
              <a:buSzTx/>
              <a:buFontTx/>
              <a:buNone/>
              <a:tabLst/>
              <a:defRPr/>
            </a:pPr>
            <a:endPar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4" name="Arrow: Pentagon 23">
            <a:extLst>
              <a:ext uri="{FF2B5EF4-FFF2-40B4-BE49-F238E27FC236}">
                <a16:creationId xmlns:a16="http://schemas.microsoft.com/office/drawing/2014/main" id="{891762B4-4631-4E55-A41F-5EF282CBEF7F}"/>
              </a:ext>
            </a:extLst>
          </p:cNvPr>
          <p:cNvSpPr/>
          <p:nvPr/>
        </p:nvSpPr>
        <p:spPr bwMode="auto">
          <a:xfrm>
            <a:off x="3993632" y="3016682"/>
            <a:ext cx="4461879" cy="928473"/>
          </a:xfrm>
          <a:prstGeom prst="homePlate">
            <a:avLst>
              <a:gd name="adj" fmla="val 3333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45688" rIns="0" bIns="45688" numCol="1" spcCol="0" rtlCol="0" fromWordArt="0" anchor="ctr" anchorCtr="0" forceAA="0" compatLnSpc="1">
            <a:prstTxWarp prst="textNoShape">
              <a:avLst/>
            </a:prstTxWarp>
            <a:noAutofit/>
          </a:bodyPr>
          <a:lstStyle/>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Bespoke reward programs</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Ultimate personal shopping experiences</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Targeted Value-Added Services  –life events/insurance</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Small Business Marketplaces  </a:t>
            </a:r>
          </a:p>
        </p:txBody>
      </p:sp>
      <p:sp>
        <p:nvSpPr>
          <p:cNvPr id="25" name="Arrow: Pentagon 24">
            <a:extLst>
              <a:ext uri="{FF2B5EF4-FFF2-40B4-BE49-F238E27FC236}">
                <a16:creationId xmlns:a16="http://schemas.microsoft.com/office/drawing/2014/main" id="{007F32BE-B4B1-4ACA-95CE-1B389CCF72E3}"/>
              </a:ext>
            </a:extLst>
          </p:cNvPr>
          <p:cNvSpPr/>
          <p:nvPr/>
        </p:nvSpPr>
        <p:spPr bwMode="auto">
          <a:xfrm>
            <a:off x="3994399" y="4318266"/>
            <a:ext cx="4485950" cy="901500"/>
          </a:xfrm>
          <a:prstGeom prst="homePlate">
            <a:avLst>
              <a:gd name="adj" fmla="val 3333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45688" rIns="639718" bIns="45688" numCol="1" spcCol="0" rtlCol="0" fromWordArt="0" anchor="ctr" anchorCtr="0" forceAA="0" compatLnSpc="1">
            <a:prstTxWarp prst="textNoShape">
              <a:avLst/>
            </a:prstTxWarp>
            <a:noAutofit/>
          </a:bodyPr>
          <a:lstStyle/>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Compliance Transformation through Intelligent Automation  </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Realtime Risk Modelling, stress testing, and reporting </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Improved Credit Scoring</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New datasets driving improved Risk insights</a:t>
            </a:r>
          </a:p>
        </p:txBody>
      </p:sp>
      <p:sp>
        <p:nvSpPr>
          <p:cNvPr id="26" name="Arrow: Pentagon 25">
            <a:extLst>
              <a:ext uri="{FF2B5EF4-FFF2-40B4-BE49-F238E27FC236}">
                <a16:creationId xmlns:a16="http://schemas.microsoft.com/office/drawing/2014/main" id="{1A956327-A294-4082-A2F5-CA7D4FC391CD}"/>
              </a:ext>
            </a:extLst>
          </p:cNvPr>
          <p:cNvSpPr/>
          <p:nvPr/>
        </p:nvSpPr>
        <p:spPr bwMode="auto">
          <a:xfrm>
            <a:off x="3993633" y="5555005"/>
            <a:ext cx="4461878" cy="962589"/>
          </a:xfrm>
          <a:prstGeom prst="homePlate">
            <a:avLst>
              <a:gd name="adj" fmla="val 3333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45688" rIns="0" bIns="45688" numCol="1" spcCol="0" rtlCol="0" fromWordArt="0" anchor="ctr" anchorCtr="0" forceAA="0" compatLnSpc="1">
            <a:prstTxWarp prst="textNoShape">
              <a:avLst/>
            </a:prstTxWarp>
            <a:noAutofit/>
          </a:bodyPr>
          <a:lstStyle/>
          <a:p>
            <a:pPr marL="0" marR="0" lvl="0" indent="0" algn="l" defTabSz="931578" rtl="0" eaLnBrk="1" fontAlgn="base" latinLnBrk="0" hangingPunct="1">
              <a:lnSpc>
                <a:spcPts val="1579"/>
              </a:lnSpc>
              <a:spcBef>
                <a:spcPct val="0"/>
              </a:spcBef>
              <a:spcAft>
                <a:spcPct val="0"/>
              </a:spcAft>
              <a:buClrTx/>
              <a:buSzTx/>
              <a:buFontTx/>
              <a:buNone/>
              <a:tabLst/>
              <a:defRPr/>
            </a:pPr>
            <a:endPar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Real time Payments/AML Surveillance</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Continuous Identity Protection</a:t>
            </a:r>
          </a:p>
          <a:p>
            <a:pPr marL="0" marR="0" lvl="0" indent="0" algn="l" defTabSz="931578" rtl="0" eaLnBrk="1" fontAlgn="base" latinLnBrk="0" hangingPunct="1">
              <a:lnSpc>
                <a:spcPts val="1579"/>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Protection from evolving sophisticated Cyber Attacks and Fraud</a:t>
            </a:r>
          </a:p>
          <a:p>
            <a:pPr marL="0" marR="0" lvl="0" indent="0" algn="l" defTabSz="931578" rtl="0" eaLnBrk="1" fontAlgn="base" latinLnBrk="0" hangingPunct="1">
              <a:lnSpc>
                <a:spcPts val="1579"/>
              </a:lnSpc>
              <a:spcBef>
                <a:spcPct val="0"/>
              </a:spcBef>
              <a:spcAft>
                <a:spcPct val="0"/>
              </a:spcAft>
              <a:buClrTx/>
              <a:buSzTx/>
              <a:buFontTx/>
              <a:buNone/>
              <a:tabLst/>
              <a:defRPr/>
            </a:pPr>
            <a:endParaRPr kumimoji="0" lang="en-US" sz="98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Diagonal Corners Snipped 30">
            <a:extLst>
              <a:ext uri="{FF2B5EF4-FFF2-40B4-BE49-F238E27FC236}">
                <a16:creationId xmlns:a16="http://schemas.microsoft.com/office/drawing/2014/main" id="{700CD722-60F8-49D9-A939-27DD424E9266}"/>
              </a:ext>
            </a:extLst>
          </p:cNvPr>
          <p:cNvSpPr/>
          <p:nvPr/>
        </p:nvSpPr>
        <p:spPr bwMode="auto">
          <a:xfrm>
            <a:off x="1822876" y="1733717"/>
            <a:ext cx="2030428" cy="4783877"/>
          </a:xfrm>
          <a:prstGeom prst="snip2DiagRect">
            <a:avLst>
              <a:gd name="adj1" fmla="val 0"/>
              <a:gd name="adj2" fmla="val 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AI is a strategic imperative </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AI Ethics are enshrined in company strategy</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 driven culture</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Employees are focused on customer relationships/</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experience</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 quality and sources are continuously evolving</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Employees reskill continuously </a:t>
            </a:r>
          </a:p>
        </p:txBody>
      </p:sp>
      <p:sp>
        <p:nvSpPr>
          <p:cNvPr id="38" name="Rectangle 37">
            <a:extLst>
              <a:ext uri="{FF2B5EF4-FFF2-40B4-BE49-F238E27FC236}">
                <a16:creationId xmlns:a16="http://schemas.microsoft.com/office/drawing/2014/main" id="{35CAB058-27C0-BC43-9B91-5DB9A911A230}"/>
              </a:ext>
            </a:extLst>
          </p:cNvPr>
          <p:cNvSpPr/>
          <p:nvPr/>
        </p:nvSpPr>
        <p:spPr>
          <a:xfrm>
            <a:off x="330442" y="938469"/>
            <a:ext cx="6756337"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w="3175">
                  <a:noFill/>
                </a:ln>
                <a:solidFill>
                  <a:srgbClr val="0078D7"/>
                </a:solidFill>
                <a:effectLst/>
                <a:uLnTx/>
                <a:uFillTx/>
                <a:latin typeface="Segoe UI" panose="020B0502040204020203" pitchFamily="34" charset="0"/>
                <a:ea typeface="+mn-ea"/>
                <a:cs typeface="Segoe UI" pitchFamily="34" charset="0"/>
              </a:rPr>
              <a:t>What does an AI Transformed Bank look like?</a:t>
            </a: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Title 8">
            <a:extLst>
              <a:ext uri="{FF2B5EF4-FFF2-40B4-BE49-F238E27FC236}">
                <a16:creationId xmlns:a16="http://schemas.microsoft.com/office/drawing/2014/main" id="{DB2643F3-A95B-C144-A3AB-ED20B9FE8B26}"/>
              </a:ext>
            </a:extLst>
          </p:cNvPr>
          <p:cNvSpPr>
            <a:spLocks noGrp="1"/>
          </p:cNvSpPr>
          <p:nvPr>
            <p:ph type="title"/>
          </p:nvPr>
        </p:nvSpPr>
        <p:spPr>
          <a:xfrm>
            <a:off x="270066" y="289957"/>
            <a:ext cx="11654187" cy="899537"/>
          </a:xfrm>
        </p:spPr>
        <p:txBody>
          <a:bodyPr/>
          <a:lstStyle/>
          <a:p>
            <a:r>
              <a:rPr lang="en-US"/>
              <a:t>Artificial Intelligence</a:t>
            </a:r>
          </a:p>
        </p:txBody>
      </p:sp>
      <p:sp>
        <p:nvSpPr>
          <p:cNvPr id="42" name="Oval 41">
            <a:extLst>
              <a:ext uri="{FF2B5EF4-FFF2-40B4-BE49-F238E27FC236}">
                <a16:creationId xmlns:a16="http://schemas.microsoft.com/office/drawing/2014/main" id="{CBEDCC63-72C7-204A-8F61-850B0C65F1BC}"/>
              </a:ext>
            </a:extLst>
          </p:cNvPr>
          <p:cNvSpPr/>
          <p:nvPr/>
        </p:nvSpPr>
        <p:spPr bwMode="auto">
          <a:xfrm>
            <a:off x="8497642" y="1656111"/>
            <a:ext cx="1085127" cy="10851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537778" rIns="179259" bIns="143407"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46" name="people_11" title="Icon of two people with a chat bubble">
            <a:extLst>
              <a:ext uri="{FF2B5EF4-FFF2-40B4-BE49-F238E27FC236}">
                <a16:creationId xmlns:a16="http://schemas.microsoft.com/office/drawing/2014/main" id="{D0156E60-9F14-2545-AA6C-AB4B34C4DEF0}"/>
              </a:ext>
            </a:extLst>
          </p:cNvPr>
          <p:cNvSpPr>
            <a:spLocks noChangeAspect="1" noEditPoints="1"/>
          </p:cNvSpPr>
          <p:nvPr/>
        </p:nvSpPr>
        <p:spPr bwMode="auto">
          <a:xfrm>
            <a:off x="8750936" y="1906113"/>
            <a:ext cx="536409" cy="51512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F7BE3A78-5B00-A34C-962D-FDB99CD3AD63}"/>
              </a:ext>
            </a:extLst>
          </p:cNvPr>
          <p:cNvSpPr/>
          <p:nvPr/>
        </p:nvSpPr>
        <p:spPr bwMode="auto">
          <a:xfrm>
            <a:off x="8497642" y="2950677"/>
            <a:ext cx="1085127" cy="10851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537778" rIns="179259" bIns="143407"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8" name="Oval 57">
            <a:extLst>
              <a:ext uri="{FF2B5EF4-FFF2-40B4-BE49-F238E27FC236}">
                <a16:creationId xmlns:a16="http://schemas.microsoft.com/office/drawing/2014/main" id="{87B333E1-39C1-7440-9FE9-BBBD66F14853}"/>
              </a:ext>
            </a:extLst>
          </p:cNvPr>
          <p:cNvSpPr/>
          <p:nvPr/>
        </p:nvSpPr>
        <p:spPr bwMode="auto">
          <a:xfrm>
            <a:off x="8497642" y="4245244"/>
            <a:ext cx="1085127" cy="10851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537778" rIns="179259" bIns="143407"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9" name="Oval 58">
            <a:extLst>
              <a:ext uri="{FF2B5EF4-FFF2-40B4-BE49-F238E27FC236}">
                <a16:creationId xmlns:a16="http://schemas.microsoft.com/office/drawing/2014/main" id="{53E12156-927D-4648-BBAA-3798D7CC7A02}"/>
              </a:ext>
            </a:extLst>
          </p:cNvPr>
          <p:cNvSpPr/>
          <p:nvPr/>
        </p:nvSpPr>
        <p:spPr bwMode="auto">
          <a:xfrm>
            <a:off x="8497642" y="5539811"/>
            <a:ext cx="1085127" cy="10851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537778" rIns="179259" bIns="143407"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pic>
        <p:nvPicPr>
          <p:cNvPr id="44" name="Picture 43">
            <a:extLst>
              <a:ext uri="{FF2B5EF4-FFF2-40B4-BE49-F238E27FC236}">
                <a16:creationId xmlns:a16="http://schemas.microsoft.com/office/drawing/2014/main" id="{D203238C-AC9B-4E8F-BFB0-098A53F4C2D6}"/>
              </a:ext>
            </a:extLst>
          </p:cNvPr>
          <p:cNvPicPr>
            <a:picLocks noChangeAspect="1"/>
          </p:cNvPicPr>
          <p:nvPr/>
        </p:nvPicPr>
        <p:blipFill>
          <a:blip r:embed="rId3">
            <a:lum bright="100000"/>
          </a:blip>
          <a:stretch>
            <a:fillRect/>
          </a:stretch>
        </p:blipFill>
        <p:spPr>
          <a:xfrm>
            <a:off x="8751001" y="5795263"/>
            <a:ext cx="578407" cy="542961"/>
          </a:xfrm>
          <a:prstGeom prst="rect">
            <a:avLst/>
          </a:prstGeom>
        </p:spPr>
      </p:pic>
      <p:sp>
        <p:nvSpPr>
          <p:cNvPr id="45" name="building_5" title="Icon of a building with columns in a row and a triangular top">
            <a:extLst>
              <a:ext uri="{FF2B5EF4-FFF2-40B4-BE49-F238E27FC236}">
                <a16:creationId xmlns:a16="http://schemas.microsoft.com/office/drawing/2014/main" id="{4D5D5F51-BEB4-41FF-9722-4DAF8D232DF1}"/>
              </a:ext>
            </a:extLst>
          </p:cNvPr>
          <p:cNvSpPr>
            <a:spLocks noChangeAspect="1" noEditPoints="1"/>
          </p:cNvSpPr>
          <p:nvPr/>
        </p:nvSpPr>
        <p:spPr bwMode="auto">
          <a:xfrm>
            <a:off x="8712923" y="4547956"/>
            <a:ext cx="625712" cy="535959"/>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 name="ShoppingCart_E7BF" title="Icon of a shopping cart">
            <a:extLst>
              <a:ext uri="{FF2B5EF4-FFF2-40B4-BE49-F238E27FC236}">
                <a16:creationId xmlns:a16="http://schemas.microsoft.com/office/drawing/2014/main" id="{8FD1F52E-AB95-4704-9B3D-B9B9FA3895BE}"/>
              </a:ext>
            </a:extLst>
          </p:cNvPr>
          <p:cNvSpPr>
            <a:spLocks noChangeAspect="1" noEditPoints="1"/>
          </p:cNvSpPr>
          <p:nvPr/>
        </p:nvSpPr>
        <p:spPr bwMode="auto">
          <a:xfrm>
            <a:off x="8763428" y="3303409"/>
            <a:ext cx="511424" cy="43489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5CCE5770-B0D2-0F47-8CE8-F149572AFA6C}"/>
              </a:ext>
            </a:extLst>
          </p:cNvPr>
          <p:cNvSpPr/>
          <p:nvPr/>
        </p:nvSpPr>
        <p:spPr>
          <a:xfrm>
            <a:off x="9582768" y="1860823"/>
            <a:ext cx="1335433" cy="657265"/>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Customer </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Experience </a:t>
            </a:r>
          </a:p>
        </p:txBody>
      </p:sp>
      <p:sp>
        <p:nvSpPr>
          <p:cNvPr id="60" name="Rectangle 59">
            <a:extLst>
              <a:ext uri="{FF2B5EF4-FFF2-40B4-BE49-F238E27FC236}">
                <a16:creationId xmlns:a16="http://schemas.microsoft.com/office/drawing/2014/main" id="{E2BFA83D-00F2-154D-BCA1-B7C4382ED1D7}"/>
              </a:ext>
            </a:extLst>
          </p:cNvPr>
          <p:cNvSpPr/>
          <p:nvPr/>
        </p:nvSpPr>
        <p:spPr>
          <a:xfrm>
            <a:off x="9582769" y="3189250"/>
            <a:ext cx="2428526" cy="657265"/>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New Business Models </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 Competition</a:t>
            </a:r>
          </a:p>
        </p:txBody>
      </p:sp>
      <p:sp>
        <p:nvSpPr>
          <p:cNvPr id="61" name="Rectangle 60">
            <a:extLst>
              <a:ext uri="{FF2B5EF4-FFF2-40B4-BE49-F238E27FC236}">
                <a16:creationId xmlns:a16="http://schemas.microsoft.com/office/drawing/2014/main" id="{F6594052-401B-2142-95FF-3F8159107A50}"/>
              </a:ext>
            </a:extLst>
          </p:cNvPr>
          <p:cNvSpPr/>
          <p:nvPr/>
        </p:nvSpPr>
        <p:spPr>
          <a:xfrm>
            <a:off x="9582769" y="4437296"/>
            <a:ext cx="2601049" cy="657265"/>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Risk Management &amp;</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Regulatory Compliance </a:t>
            </a:r>
          </a:p>
        </p:txBody>
      </p:sp>
      <p:sp>
        <p:nvSpPr>
          <p:cNvPr id="62" name="Rectangle 61">
            <a:extLst>
              <a:ext uri="{FF2B5EF4-FFF2-40B4-BE49-F238E27FC236}">
                <a16:creationId xmlns:a16="http://schemas.microsoft.com/office/drawing/2014/main" id="{F7160CED-18EF-D545-806F-B6ED4507D3D5}"/>
              </a:ext>
            </a:extLst>
          </p:cNvPr>
          <p:cNvSpPr/>
          <p:nvPr/>
        </p:nvSpPr>
        <p:spPr>
          <a:xfrm>
            <a:off x="9582770" y="5767964"/>
            <a:ext cx="2122697" cy="646331"/>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Cyber Security </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rPr>
              <a:t>and Financial Crime</a:t>
            </a:r>
          </a:p>
        </p:txBody>
      </p:sp>
      <p:sp>
        <p:nvSpPr>
          <p:cNvPr id="63" name="Data &amp; AI" title="Icon of several circles connected to eachother by lines">
            <a:extLst>
              <a:ext uri="{FF2B5EF4-FFF2-40B4-BE49-F238E27FC236}">
                <a16:creationId xmlns:a16="http://schemas.microsoft.com/office/drawing/2014/main" id="{E9F076B1-FA86-6643-8BAC-C285BC964185}"/>
              </a:ext>
            </a:extLst>
          </p:cNvPr>
          <p:cNvSpPr>
            <a:spLocks noChangeAspect="1" noEditPoints="1"/>
          </p:cNvSpPr>
          <p:nvPr/>
        </p:nvSpPr>
        <p:spPr bwMode="auto">
          <a:xfrm>
            <a:off x="480293" y="3628714"/>
            <a:ext cx="1178885" cy="94264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15" name="Elbow Connector 14">
            <a:extLst>
              <a:ext uri="{FF2B5EF4-FFF2-40B4-BE49-F238E27FC236}">
                <a16:creationId xmlns:a16="http://schemas.microsoft.com/office/drawing/2014/main" id="{0B8C91ED-B56C-0643-91BD-B3C2E9CD806F}"/>
              </a:ext>
            </a:extLst>
          </p:cNvPr>
          <p:cNvCxnSpPr>
            <a:cxnSpLocks/>
          </p:cNvCxnSpPr>
          <p:nvPr/>
        </p:nvCxnSpPr>
        <p:spPr>
          <a:xfrm flipV="1">
            <a:off x="1126120" y="1611509"/>
            <a:ext cx="7371522" cy="1405172"/>
          </a:xfrm>
          <a:prstGeom prst="bentConnector3">
            <a:avLst>
              <a:gd name="adj1" fmla="val -35"/>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7F93FAC-F72C-F74B-9C22-E110E3DC050A}"/>
              </a:ext>
            </a:extLst>
          </p:cNvPr>
          <p:cNvCxnSpPr>
            <a:cxnSpLocks/>
          </p:cNvCxnSpPr>
          <p:nvPr/>
        </p:nvCxnSpPr>
        <p:spPr>
          <a:xfrm>
            <a:off x="1126120" y="5219766"/>
            <a:ext cx="7371522" cy="1405172"/>
          </a:xfrm>
          <a:prstGeom prst="bentConnector3">
            <a:avLst>
              <a:gd name="adj1" fmla="val -35"/>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Modern_workplace" title="Icon of three people connected by a dotted line">
            <a:extLst>
              <a:ext uri="{FF2B5EF4-FFF2-40B4-BE49-F238E27FC236}">
                <a16:creationId xmlns:a16="http://schemas.microsoft.com/office/drawing/2014/main" id="{C6A84507-6EEA-3A44-8189-47FA7D677F4E}"/>
              </a:ext>
            </a:extLst>
          </p:cNvPr>
          <p:cNvSpPr>
            <a:spLocks noChangeAspect="1" noEditPoints="1"/>
          </p:cNvSpPr>
          <p:nvPr/>
        </p:nvSpPr>
        <p:spPr bwMode="auto">
          <a:xfrm>
            <a:off x="3019839" y="5737179"/>
            <a:ext cx="599585" cy="581069"/>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Rectangle 73">
            <a:extLst>
              <a:ext uri="{FF2B5EF4-FFF2-40B4-BE49-F238E27FC236}">
                <a16:creationId xmlns:a16="http://schemas.microsoft.com/office/drawing/2014/main" id="{5DE89E4E-1820-E04B-87A8-89BC05211BB1}"/>
              </a:ext>
            </a:extLst>
          </p:cNvPr>
          <p:cNvSpPr/>
          <p:nvPr/>
        </p:nvSpPr>
        <p:spPr>
          <a:xfrm>
            <a:off x="1968794" y="1834726"/>
            <a:ext cx="1563517" cy="644437"/>
          </a:xfrm>
          <a:prstGeom prst="rect">
            <a:avLst/>
          </a:prstGeom>
        </p:spPr>
        <p:txBody>
          <a:bodyPr wrap="squar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Transformed </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Culture</a:t>
            </a:r>
          </a:p>
        </p:txBody>
      </p:sp>
    </p:spTree>
    <p:extLst>
      <p:ext uri="{BB962C8B-B14F-4D97-AF65-F5344CB8AC3E}">
        <p14:creationId xmlns:p14="http://schemas.microsoft.com/office/powerpoint/2010/main" val="3526481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1" grpId="0" animBg="1"/>
      <p:bldP spid="45"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D1D3F-76F1-4F9B-A571-816AD30C7980}"/>
              </a:ext>
            </a:extLst>
          </p:cNvPr>
          <p:cNvSpPr/>
          <p:nvPr/>
        </p:nvSpPr>
        <p:spPr>
          <a:xfrm>
            <a:off x="0" y="0"/>
            <a:ext cx="12192000" cy="6858000"/>
          </a:xfrm>
          <a:prstGeom prst="rect">
            <a:avLst/>
          </a:prstGeom>
          <a:solidFill>
            <a:srgbClr val="80808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A3641F20-7F17-4612-A448-071B3ABAE0AF}"/>
              </a:ext>
            </a:extLst>
          </p:cNvPr>
          <p:cNvGrpSpPr/>
          <p:nvPr/>
        </p:nvGrpSpPr>
        <p:grpSpPr>
          <a:xfrm>
            <a:off x="2916881" y="797352"/>
            <a:ext cx="10505203" cy="5767583"/>
            <a:chOff x="1752112" y="1029581"/>
            <a:chExt cx="10505203" cy="5767583"/>
          </a:xfrm>
        </p:grpSpPr>
        <p:sp>
          <p:nvSpPr>
            <p:cNvPr id="9" name="Oval 8">
              <a:extLst>
                <a:ext uri="{FF2B5EF4-FFF2-40B4-BE49-F238E27FC236}">
                  <a16:creationId xmlns:a16="http://schemas.microsoft.com/office/drawing/2014/main" id="{AAA10A92-6F26-497B-A72E-DF332F0B34DC}"/>
                </a:ext>
              </a:extLst>
            </p:cNvPr>
            <p:cNvSpPr/>
            <p:nvPr/>
          </p:nvSpPr>
          <p:spPr>
            <a:xfrm>
              <a:off x="3707027" y="1729946"/>
              <a:ext cx="4324865" cy="43372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723A391-DCBF-413D-A8BC-0D6390058729}"/>
                </a:ext>
              </a:extLst>
            </p:cNvPr>
            <p:cNvSpPr/>
            <p:nvPr/>
          </p:nvSpPr>
          <p:spPr>
            <a:xfrm>
              <a:off x="5739713" y="1599314"/>
              <a:ext cx="259492" cy="261264"/>
            </a:xfrm>
            <a:prstGeom prst="ellipse">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1510DA8-00AD-405A-8D13-A68883D77297}"/>
                </a:ext>
              </a:extLst>
            </p:cNvPr>
            <p:cNvSpPr/>
            <p:nvPr/>
          </p:nvSpPr>
          <p:spPr>
            <a:xfrm>
              <a:off x="7902146" y="3637293"/>
              <a:ext cx="259492" cy="261264"/>
            </a:xfrm>
            <a:prstGeom prst="ellipse">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005584E-9D64-461F-B0A2-C81A8D69A8BE}"/>
                </a:ext>
              </a:extLst>
            </p:cNvPr>
            <p:cNvSpPr/>
            <p:nvPr/>
          </p:nvSpPr>
          <p:spPr>
            <a:xfrm>
              <a:off x="3574535" y="3637293"/>
              <a:ext cx="259492" cy="261264"/>
            </a:xfrm>
            <a:prstGeom prst="ellipse">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62CE22CF-407E-4B2F-9773-E81DBC65D864}"/>
                </a:ext>
              </a:extLst>
            </p:cNvPr>
            <p:cNvSpPr/>
            <p:nvPr/>
          </p:nvSpPr>
          <p:spPr>
            <a:xfrm>
              <a:off x="5739713" y="5936536"/>
              <a:ext cx="259492" cy="261264"/>
            </a:xfrm>
            <a:prstGeom prst="ellipse">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683AAC0-94D2-49B9-89F5-7E815705BBC7}"/>
                </a:ext>
              </a:extLst>
            </p:cNvPr>
            <p:cNvSpPr txBox="1"/>
            <p:nvPr/>
          </p:nvSpPr>
          <p:spPr>
            <a:xfrm>
              <a:off x="5527589" y="1029581"/>
              <a:ext cx="45843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Business Understanding</a:t>
              </a:r>
            </a:p>
          </p:txBody>
        </p:sp>
        <p:sp>
          <p:nvSpPr>
            <p:cNvPr id="15" name="TextBox 14">
              <a:extLst>
                <a:ext uri="{FF2B5EF4-FFF2-40B4-BE49-F238E27FC236}">
                  <a16:creationId xmlns:a16="http://schemas.microsoft.com/office/drawing/2014/main" id="{E7E19C0C-3862-48B6-BF17-5B0985DE787C}"/>
                </a:ext>
              </a:extLst>
            </p:cNvPr>
            <p:cNvSpPr txBox="1"/>
            <p:nvPr/>
          </p:nvSpPr>
          <p:spPr>
            <a:xfrm>
              <a:off x="5739713" y="6335499"/>
              <a:ext cx="39142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Modeling</a:t>
              </a:r>
            </a:p>
          </p:txBody>
        </p:sp>
        <p:sp>
          <p:nvSpPr>
            <p:cNvPr id="16" name="TextBox 15">
              <a:extLst>
                <a:ext uri="{FF2B5EF4-FFF2-40B4-BE49-F238E27FC236}">
                  <a16:creationId xmlns:a16="http://schemas.microsoft.com/office/drawing/2014/main" id="{FB59ED3D-A91F-4AE8-8703-1C94119A948B}"/>
                </a:ext>
              </a:extLst>
            </p:cNvPr>
            <p:cNvSpPr txBox="1"/>
            <p:nvPr/>
          </p:nvSpPr>
          <p:spPr>
            <a:xfrm>
              <a:off x="8343067" y="3262939"/>
              <a:ext cx="39142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Acquisition &amp; Understanding</a:t>
              </a:r>
            </a:p>
          </p:txBody>
        </p:sp>
        <p:sp>
          <p:nvSpPr>
            <p:cNvPr id="17" name="TextBox 16">
              <a:extLst>
                <a:ext uri="{FF2B5EF4-FFF2-40B4-BE49-F238E27FC236}">
                  <a16:creationId xmlns:a16="http://schemas.microsoft.com/office/drawing/2014/main" id="{1AF52BFC-295E-4B43-B10F-EEB62E9C655C}"/>
                </a:ext>
              </a:extLst>
            </p:cNvPr>
            <p:cNvSpPr txBox="1"/>
            <p:nvPr/>
          </p:nvSpPr>
          <p:spPr>
            <a:xfrm>
              <a:off x="1752112" y="3537092"/>
              <a:ext cx="39142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Deployment</a:t>
              </a:r>
            </a:p>
          </p:txBody>
        </p:sp>
      </p:grpSp>
      <p:sp>
        <p:nvSpPr>
          <p:cNvPr id="19" name="TextBox 18">
            <a:extLst>
              <a:ext uri="{FF2B5EF4-FFF2-40B4-BE49-F238E27FC236}">
                <a16:creationId xmlns:a16="http://schemas.microsoft.com/office/drawing/2014/main" id="{8FC80BD7-2B9F-46E2-9E73-2BD11248F742}"/>
              </a:ext>
            </a:extLst>
          </p:cNvPr>
          <p:cNvSpPr txBox="1"/>
          <p:nvPr/>
        </p:nvSpPr>
        <p:spPr>
          <a:xfrm>
            <a:off x="108002" y="0"/>
            <a:ext cx="343016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Team Data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Approach</a:t>
            </a:r>
          </a:p>
        </p:txBody>
      </p:sp>
    </p:spTree>
    <p:extLst>
      <p:ext uri="{BB962C8B-B14F-4D97-AF65-F5344CB8AC3E}">
        <p14:creationId xmlns:p14="http://schemas.microsoft.com/office/powerpoint/2010/main" val="54618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9731A-2E5C-4924-AD56-B30B8A793056}"/>
              </a:ext>
            </a:extLst>
          </p:cNvPr>
          <p:cNvSpPr/>
          <p:nvPr/>
        </p:nvSpPr>
        <p:spPr>
          <a:xfrm>
            <a:off x="0" y="0"/>
            <a:ext cx="3646170" cy="6938009"/>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562A6C-3CDA-4613-9722-35A54322E891}"/>
              </a:ext>
            </a:extLst>
          </p:cNvPr>
          <p:cNvSpPr txBox="1"/>
          <p:nvPr/>
        </p:nvSpPr>
        <p:spPr>
          <a:xfrm>
            <a:off x="108002" y="0"/>
            <a:ext cx="343016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Business Understanding</a:t>
            </a:r>
          </a:p>
        </p:txBody>
      </p:sp>
      <p:sp>
        <p:nvSpPr>
          <p:cNvPr id="8" name="TextBox 7">
            <a:extLst>
              <a:ext uri="{FF2B5EF4-FFF2-40B4-BE49-F238E27FC236}">
                <a16:creationId xmlns:a16="http://schemas.microsoft.com/office/drawing/2014/main" id="{F6888090-433F-4FB2-93FB-FE7436921B18}"/>
              </a:ext>
            </a:extLst>
          </p:cNvPr>
          <p:cNvSpPr txBox="1"/>
          <p:nvPr/>
        </p:nvSpPr>
        <p:spPr>
          <a:xfrm>
            <a:off x="677727" y="2531738"/>
            <a:ext cx="2674799"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Digitally transformative use case/scenario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Nature of the digital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Realistic expectations for AI in the digital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Sharp data science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E32E612F-6C72-4F8A-8154-F8AA2551FD26}"/>
              </a:ext>
            </a:extLst>
          </p:cNvPr>
          <p:cNvSpPr txBox="1"/>
          <p:nvPr/>
        </p:nvSpPr>
        <p:spPr>
          <a:xfrm>
            <a:off x="677727" y="1519575"/>
            <a:ext cx="34301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Considerations</a:t>
            </a:r>
          </a:p>
        </p:txBody>
      </p:sp>
      <p:sp>
        <p:nvSpPr>
          <p:cNvPr id="13" name="Processing_E9F5" title="Icon of two interlocked gears">
            <a:extLst>
              <a:ext uri="{FF2B5EF4-FFF2-40B4-BE49-F238E27FC236}">
                <a16:creationId xmlns:a16="http://schemas.microsoft.com/office/drawing/2014/main" id="{B29DAD8F-ED97-41C5-879B-1CDECDA546E1}"/>
              </a:ext>
            </a:extLst>
          </p:cNvPr>
          <p:cNvSpPr>
            <a:spLocks noChangeAspect="1" noEditPoints="1"/>
          </p:cNvSpPr>
          <p:nvPr/>
        </p:nvSpPr>
        <p:spPr bwMode="auto">
          <a:xfrm>
            <a:off x="216005" y="181374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personal_connect" title="Icon of a person with two bidirectional arrows below them">
            <a:extLst>
              <a:ext uri="{FF2B5EF4-FFF2-40B4-BE49-F238E27FC236}">
                <a16:creationId xmlns:a16="http://schemas.microsoft.com/office/drawing/2014/main" id="{FA8A229E-18E8-47AF-A3F0-E77C2DF9B4E4}"/>
              </a:ext>
            </a:extLst>
          </p:cNvPr>
          <p:cNvSpPr>
            <a:spLocks noChangeAspect="1" noEditPoints="1"/>
          </p:cNvSpPr>
          <p:nvPr/>
        </p:nvSpPr>
        <p:spPr bwMode="auto">
          <a:xfrm>
            <a:off x="2281221" y="211148"/>
            <a:ext cx="223176" cy="36576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68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9731A-2E5C-4924-AD56-B30B8A793056}"/>
              </a:ext>
            </a:extLst>
          </p:cNvPr>
          <p:cNvSpPr/>
          <p:nvPr/>
        </p:nvSpPr>
        <p:spPr>
          <a:xfrm>
            <a:off x="0" y="0"/>
            <a:ext cx="3646170" cy="6938009"/>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562A6C-3CDA-4613-9722-35A54322E891}"/>
              </a:ext>
            </a:extLst>
          </p:cNvPr>
          <p:cNvSpPr txBox="1"/>
          <p:nvPr/>
        </p:nvSpPr>
        <p:spPr>
          <a:xfrm>
            <a:off x="108002" y="0"/>
            <a:ext cx="343016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Understanding</a:t>
            </a:r>
          </a:p>
        </p:txBody>
      </p:sp>
      <p:sp>
        <p:nvSpPr>
          <p:cNvPr id="8" name="TextBox 7">
            <a:extLst>
              <a:ext uri="{FF2B5EF4-FFF2-40B4-BE49-F238E27FC236}">
                <a16:creationId xmlns:a16="http://schemas.microsoft.com/office/drawing/2014/main" id="{F6888090-433F-4FB2-93FB-FE7436921B18}"/>
              </a:ext>
            </a:extLst>
          </p:cNvPr>
          <p:cNvSpPr txBox="1"/>
          <p:nvPr/>
        </p:nvSpPr>
        <p:spPr>
          <a:xfrm>
            <a:off x="677727" y="2531738"/>
            <a:ext cx="2674799"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Data estate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Identification of required data 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AuthN</a:t>
            </a: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AuthZ</a:t>
            </a: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Availability of the data and its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E32E612F-6C72-4F8A-8154-F8AA2551FD26}"/>
              </a:ext>
            </a:extLst>
          </p:cNvPr>
          <p:cNvSpPr txBox="1"/>
          <p:nvPr/>
        </p:nvSpPr>
        <p:spPr>
          <a:xfrm>
            <a:off x="677727" y="1519575"/>
            <a:ext cx="34301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Considerations</a:t>
            </a:r>
          </a:p>
        </p:txBody>
      </p:sp>
      <p:sp>
        <p:nvSpPr>
          <p:cNvPr id="13" name="Processing_E9F5" title="Icon of two interlocked gears">
            <a:extLst>
              <a:ext uri="{FF2B5EF4-FFF2-40B4-BE49-F238E27FC236}">
                <a16:creationId xmlns:a16="http://schemas.microsoft.com/office/drawing/2014/main" id="{B29DAD8F-ED97-41C5-879B-1CDECDA546E1}"/>
              </a:ext>
            </a:extLst>
          </p:cNvPr>
          <p:cNvSpPr>
            <a:spLocks noChangeAspect="1" noEditPoints="1"/>
          </p:cNvSpPr>
          <p:nvPr/>
        </p:nvSpPr>
        <p:spPr bwMode="auto">
          <a:xfrm>
            <a:off x="216005" y="181374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binary" title="Icon of binary code, ones and zeros">
            <a:extLst>
              <a:ext uri="{FF2B5EF4-FFF2-40B4-BE49-F238E27FC236}">
                <a16:creationId xmlns:a16="http://schemas.microsoft.com/office/drawing/2014/main" id="{83548297-AF85-4F47-A390-A65FC57AB803}"/>
              </a:ext>
            </a:extLst>
          </p:cNvPr>
          <p:cNvSpPr>
            <a:spLocks noChangeAspect="1" noEditPoints="1"/>
          </p:cNvSpPr>
          <p:nvPr/>
        </p:nvSpPr>
        <p:spPr bwMode="auto">
          <a:xfrm>
            <a:off x="1640204" y="23283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88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9731A-2E5C-4924-AD56-B30B8A793056}"/>
              </a:ext>
            </a:extLst>
          </p:cNvPr>
          <p:cNvSpPr/>
          <p:nvPr/>
        </p:nvSpPr>
        <p:spPr>
          <a:xfrm>
            <a:off x="0" y="0"/>
            <a:ext cx="3646170" cy="6938009"/>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562A6C-3CDA-4613-9722-35A54322E891}"/>
              </a:ext>
            </a:extLst>
          </p:cNvPr>
          <p:cNvSpPr txBox="1"/>
          <p:nvPr/>
        </p:nvSpPr>
        <p:spPr>
          <a:xfrm>
            <a:off x="0" y="258758"/>
            <a:ext cx="34301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Modeling</a:t>
            </a:r>
          </a:p>
        </p:txBody>
      </p:sp>
      <p:sp>
        <p:nvSpPr>
          <p:cNvPr id="8" name="TextBox 7">
            <a:extLst>
              <a:ext uri="{FF2B5EF4-FFF2-40B4-BE49-F238E27FC236}">
                <a16:creationId xmlns:a16="http://schemas.microsoft.com/office/drawing/2014/main" id="{F6888090-433F-4FB2-93FB-FE7436921B18}"/>
              </a:ext>
            </a:extLst>
          </p:cNvPr>
          <p:cNvSpPr txBox="1"/>
          <p:nvPr/>
        </p:nvSpPr>
        <p:spPr>
          <a:xfrm>
            <a:off x="677727" y="2531738"/>
            <a:ext cx="2674799"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Experimentation considerations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Model algorithm selection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Accuracy, precision, ROC curve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Orchestration/training/evaluation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E32E612F-6C72-4F8A-8154-F8AA2551FD26}"/>
              </a:ext>
            </a:extLst>
          </p:cNvPr>
          <p:cNvSpPr txBox="1"/>
          <p:nvPr/>
        </p:nvSpPr>
        <p:spPr>
          <a:xfrm>
            <a:off x="677727" y="1519575"/>
            <a:ext cx="34301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Considerations</a:t>
            </a:r>
          </a:p>
        </p:txBody>
      </p:sp>
      <p:sp>
        <p:nvSpPr>
          <p:cNvPr id="13" name="Processing_E9F5" title="Icon of two interlocked gears">
            <a:extLst>
              <a:ext uri="{FF2B5EF4-FFF2-40B4-BE49-F238E27FC236}">
                <a16:creationId xmlns:a16="http://schemas.microsoft.com/office/drawing/2014/main" id="{B29DAD8F-ED97-41C5-879B-1CDECDA546E1}"/>
              </a:ext>
            </a:extLst>
          </p:cNvPr>
          <p:cNvSpPr>
            <a:spLocks noChangeAspect="1" noEditPoints="1"/>
          </p:cNvSpPr>
          <p:nvPr/>
        </p:nvSpPr>
        <p:spPr bwMode="auto">
          <a:xfrm>
            <a:off x="216005" y="181374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Beaker_F196" title="Icon of a scientific flask with liquid in it">
            <a:extLst>
              <a:ext uri="{FF2B5EF4-FFF2-40B4-BE49-F238E27FC236}">
                <a16:creationId xmlns:a16="http://schemas.microsoft.com/office/drawing/2014/main" id="{FB5AB2AB-4EBC-4654-80E8-ED58D42A8B74}"/>
              </a:ext>
            </a:extLst>
          </p:cNvPr>
          <p:cNvSpPr>
            <a:spLocks noChangeAspect="1" noEditPoints="1"/>
          </p:cNvSpPr>
          <p:nvPr/>
        </p:nvSpPr>
        <p:spPr bwMode="auto">
          <a:xfrm>
            <a:off x="2314523" y="48262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97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9731A-2E5C-4924-AD56-B30B8A793056}"/>
              </a:ext>
            </a:extLst>
          </p:cNvPr>
          <p:cNvSpPr/>
          <p:nvPr/>
        </p:nvSpPr>
        <p:spPr>
          <a:xfrm>
            <a:off x="0" y="0"/>
            <a:ext cx="3646170" cy="6938009"/>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7562A6C-3CDA-4613-9722-35A54322E891}"/>
              </a:ext>
            </a:extLst>
          </p:cNvPr>
          <p:cNvSpPr txBox="1"/>
          <p:nvPr/>
        </p:nvSpPr>
        <p:spPr>
          <a:xfrm>
            <a:off x="0" y="0"/>
            <a:ext cx="343016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And Ops</a:t>
            </a:r>
          </a:p>
        </p:txBody>
      </p:sp>
      <p:sp>
        <p:nvSpPr>
          <p:cNvPr id="8" name="TextBox 7">
            <a:extLst>
              <a:ext uri="{FF2B5EF4-FFF2-40B4-BE49-F238E27FC236}">
                <a16:creationId xmlns:a16="http://schemas.microsoft.com/office/drawing/2014/main" id="{F6888090-433F-4FB2-93FB-FE7436921B18}"/>
              </a:ext>
            </a:extLst>
          </p:cNvPr>
          <p:cNvSpPr txBox="1"/>
          <p:nvPr/>
        </p:nvSpPr>
        <p:spPr>
          <a:xfrm>
            <a:off x="677727" y="2531738"/>
            <a:ext cx="267479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Predictable CICD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Model repo for models as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Telemetry emission and collection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Accountability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E32E612F-6C72-4F8A-8154-F8AA2551FD26}"/>
              </a:ext>
            </a:extLst>
          </p:cNvPr>
          <p:cNvSpPr txBox="1"/>
          <p:nvPr/>
        </p:nvSpPr>
        <p:spPr>
          <a:xfrm>
            <a:off x="677727" y="1519575"/>
            <a:ext cx="34301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Considerations</a:t>
            </a:r>
          </a:p>
        </p:txBody>
      </p:sp>
      <p:sp>
        <p:nvSpPr>
          <p:cNvPr id="13" name="Processing_E9F5" title="Icon of two interlocked gears">
            <a:extLst>
              <a:ext uri="{FF2B5EF4-FFF2-40B4-BE49-F238E27FC236}">
                <a16:creationId xmlns:a16="http://schemas.microsoft.com/office/drawing/2014/main" id="{B29DAD8F-ED97-41C5-879B-1CDECDA546E1}"/>
              </a:ext>
            </a:extLst>
          </p:cNvPr>
          <p:cNvSpPr>
            <a:spLocks noChangeAspect="1" noEditPoints="1"/>
          </p:cNvSpPr>
          <p:nvPr/>
        </p:nvSpPr>
        <p:spPr bwMode="auto">
          <a:xfrm>
            <a:off x="216005" y="181374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6" title="Icon of a gear with a wrench">
            <a:extLst>
              <a:ext uri="{FF2B5EF4-FFF2-40B4-BE49-F238E27FC236}">
                <a16:creationId xmlns:a16="http://schemas.microsoft.com/office/drawing/2014/main" id="{EF217425-C940-41E5-A02F-62085B3D4D2D}"/>
              </a:ext>
            </a:extLst>
          </p:cNvPr>
          <p:cNvSpPr>
            <a:spLocks noChangeAspect="1" noEditPoints="1"/>
          </p:cNvSpPr>
          <p:nvPr/>
        </p:nvSpPr>
        <p:spPr bwMode="auto">
          <a:xfrm>
            <a:off x="2194190" y="803827"/>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06999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EFF5372-4D0F-425C-9F8A-498CD0560D31}"/>
              </a:ext>
            </a:extLst>
          </p:cNvPr>
          <p:cNvGrpSpPr/>
          <p:nvPr/>
        </p:nvGrpSpPr>
        <p:grpSpPr>
          <a:xfrm>
            <a:off x="1346787" y="2371245"/>
            <a:ext cx="3009232" cy="1848132"/>
            <a:chOff x="5904051" y="1135801"/>
            <a:chExt cx="3009232" cy="1848132"/>
          </a:xfrm>
        </p:grpSpPr>
        <p:sp>
          <p:nvSpPr>
            <p:cNvPr id="41" name="TextBox 40">
              <a:extLst>
                <a:ext uri="{FF2B5EF4-FFF2-40B4-BE49-F238E27FC236}">
                  <a16:creationId xmlns:a16="http://schemas.microsoft.com/office/drawing/2014/main" id="{E8273BC7-76FA-44C4-8E0D-606E83DD6B4F}"/>
                </a:ext>
              </a:extLst>
            </p:cNvPr>
            <p:cNvSpPr txBox="1"/>
            <p:nvPr/>
          </p:nvSpPr>
          <p:spPr>
            <a:xfrm>
              <a:off x="6136537" y="1440497"/>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Iterative</a:t>
              </a:r>
            </a:p>
          </p:txBody>
        </p:sp>
        <p:grpSp>
          <p:nvGrpSpPr>
            <p:cNvPr id="42" name="Group 41">
              <a:extLst>
                <a:ext uri="{FF2B5EF4-FFF2-40B4-BE49-F238E27FC236}">
                  <a16:creationId xmlns:a16="http://schemas.microsoft.com/office/drawing/2014/main" id="{5104DBE8-65C7-43C1-8ABF-136983687DA8}"/>
                </a:ext>
              </a:extLst>
            </p:cNvPr>
            <p:cNvGrpSpPr/>
            <p:nvPr/>
          </p:nvGrpSpPr>
          <p:grpSpPr>
            <a:xfrm rot="5400000">
              <a:off x="6769064" y="1984306"/>
              <a:ext cx="155190" cy="1220199"/>
              <a:chOff x="1273541" y="2316891"/>
              <a:chExt cx="295615" cy="3621065"/>
            </a:xfrm>
          </p:grpSpPr>
          <p:cxnSp>
            <p:nvCxnSpPr>
              <p:cNvPr id="52" name="Straight Connector 51">
                <a:extLst>
                  <a:ext uri="{FF2B5EF4-FFF2-40B4-BE49-F238E27FC236}">
                    <a16:creationId xmlns:a16="http://schemas.microsoft.com/office/drawing/2014/main" id="{4B328EA2-46F9-4A58-A810-FD7A1467705F}"/>
                  </a:ext>
                </a:extLst>
              </p:cNvPr>
              <p:cNvCxnSpPr>
                <a:cxnSpLocks/>
              </p:cNvCxnSpPr>
              <p:nvPr/>
            </p:nvCxnSpPr>
            <p:spPr>
              <a:xfrm>
                <a:off x="1425940" y="2321658"/>
                <a:ext cx="0" cy="36162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C24CB7B-7736-4519-B93D-C1141D61ACD2}"/>
                  </a:ext>
                </a:extLst>
              </p:cNvPr>
              <p:cNvCxnSpPr>
                <a:cxnSpLocks/>
              </p:cNvCxnSpPr>
              <p:nvPr/>
            </p:nvCxnSpPr>
            <p:spPr>
              <a:xfrm flipH="1">
                <a:off x="1286934" y="2316891"/>
                <a:ext cx="2822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22E8648-2436-4A4C-A0F6-94269E384557}"/>
                  </a:ext>
                </a:extLst>
              </p:cNvPr>
              <p:cNvCxnSpPr>
                <a:cxnSpLocks/>
              </p:cNvCxnSpPr>
              <p:nvPr/>
            </p:nvCxnSpPr>
            <p:spPr>
              <a:xfrm flipH="1">
                <a:off x="1273541" y="5937956"/>
                <a:ext cx="2822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0A5C873-EC0C-42CE-B700-85EAA0F4A797}"/>
                </a:ext>
              </a:extLst>
            </p:cNvPr>
            <p:cNvSpPr txBox="1"/>
            <p:nvPr/>
          </p:nvSpPr>
          <p:spPr>
            <a:xfrm>
              <a:off x="6246995" y="2706934"/>
              <a:ext cx="8212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Weeks</a:t>
              </a:r>
            </a:p>
          </p:txBody>
        </p:sp>
        <p:sp>
          <p:nvSpPr>
            <p:cNvPr id="44" name="Calendar" title="Icon of a calendar">
              <a:extLst>
                <a:ext uri="{FF2B5EF4-FFF2-40B4-BE49-F238E27FC236}">
                  <a16:creationId xmlns:a16="http://schemas.microsoft.com/office/drawing/2014/main" id="{94452D4E-D3F0-45A7-BDF1-D2BFAA0D1F21}"/>
                </a:ext>
              </a:extLst>
            </p:cNvPr>
            <p:cNvSpPr>
              <a:spLocks noChangeAspect="1" noEditPoints="1"/>
            </p:cNvSpPr>
            <p:nvPr/>
          </p:nvSpPr>
          <p:spPr bwMode="auto">
            <a:xfrm>
              <a:off x="7068290" y="2710958"/>
              <a:ext cx="280683" cy="268949"/>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250CD1D8-7925-4C5D-841F-A5AC27E427A6}"/>
                </a:ext>
              </a:extLst>
            </p:cNvPr>
            <p:cNvSpPr/>
            <p:nvPr/>
          </p:nvSpPr>
          <p:spPr>
            <a:xfrm>
              <a:off x="6451867" y="2142094"/>
              <a:ext cx="372797" cy="1385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9828A897-609B-4722-AB07-674D1B275104}"/>
                </a:ext>
              </a:extLst>
            </p:cNvPr>
            <p:cNvSpPr txBox="1"/>
            <p:nvPr/>
          </p:nvSpPr>
          <p:spPr>
            <a:xfrm>
              <a:off x="7236482" y="1135801"/>
              <a:ext cx="16768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Production-bound digital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Teach agile experimentation</a:t>
              </a:r>
            </a:p>
          </p:txBody>
        </p:sp>
        <p:cxnSp>
          <p:nvCxnSpPr>
            <p:cNvPr id="47" name="Straight Connector 46">
              <a:extLst>
                <a:ext uri="{FF2B5EF4-FFF2-40B4-BE49-F238E27FC236}">
                  <a16:creationId xmlns:a16="http://schemas.microsoft.com/office/drawing/2014/main" id="{6A30F0DB-FF51-425C-8FF2-E4D06C848B79}"/>
                </a:ext>
              </a:extLst>
            </p:cNvPr>
            <p:cNvCxnSpPr>
              <a:cxnSpLocks/>
            </p:cNvCxnSpPr>
            <p:nvPr/>
          </p:nvCxnSpPr>
          <p:spPr>
            <a:xfrm flipV="1">
              <a:off x="7182857" y="1402994"/>
              <a:ext cx="0" cy="602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6D6528D-9393-45A6-937D-5B7434C94277}"/>
                </a:ext>
              </a:extLst>
            </p:cNvPr>
            <p:cNvSpPr txBox="1"/>
            <p:nvPr/>
          </p:nvSpPr>
          <p:spPr>
            <a:xfrm>
              <a:off x="5904051" y="1872463"/>
              <a:ext cx="12788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Sprints + Experiments</a:t>
              </a:r>
            </a:p>
          </p:txBody>
        </p:sp>
        <p:sp>
          <p:nvSpPr>
            <p:cNvPr id="49" name="Trackers_EADF" title="Icon of a clipboard with a checklist on it">
              <a:extLst>
                <a:ext uri="{FF2B5EF4-FFF2-40B4-BE49-F238E27FC236}">
                  <a16:creationId xmlns:a16="http://schemas.microsoft.com/office/drawing/2014/main" id="{B32E9792-AA87-4569-8EC1-55B6508EEB3F}"/>
                </a:ext>
              </a:extLst>
            </p:cNvPr>
            <p:cNvSpPr>
              <a:spLocks noChangeAspect="1" noEditPoints="1"/>
            </p:cNvSpPr>
            <p:nvPr/>
          </p:nvSpPr>
          <p:spPr bwMode="auto">
            <a:xfrm>
              <a:off x="7132471" y="2234255"/>
              <a:ext cx="183992" cy="25088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arrow_11" title="Icon of a circle made of two curved arrows">
              <a:extLst>
                <a:ext uri="{FF2B5EF4-FFF2-40B4-BE49-F238E27FC236}">
                  <a16:creationId xmlns:a16="http://schemas.microsoft.com/office/drawing/2014/main" id="{A71123B6-A21C-48C4-90BA-545F3996C914}"/>
                </a:ext>
              </a:extLst>
            </p:cNvPr>
            <p:cNvSpPr>
              <a:spLocks noChangeAspect="1" noEditPoints="1"/>
            </p:cNvSpPr>
            <p:nvPr/>
          </p:nvSpPr>
          <p:spPr bwMode="auto">
            <a:xfrm>
              <a:off x="6879679" y="2152202"/>
              <a:ext cx="217272" cy="22697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B6B1ED2A-6407-4190-AD6C-3540A8CD5A39}"/>
                </a:ext>
              </a:extLst>
            </p:cNvPr>
            <p:cNvSpPr txBox="1"/>
            <p:nvPr/>
          </p:nvSpPr>
          <p:spPr>
            <a:xfrm>
              <a:off x="7323199" y="2248556"/>
              <a:ext cx="12788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Backlog</a:t>
              </a:r>
            </a:p>
          </p:txBody>
        </p:sp>
      </p:grpSp>
      <p:grpSp>
        <p:nvGrpSpPr>
          <p:cNvPr id="55" name="Group 54">
            <a:extLst>
              <a:ext uri="{FF2B5EF4-FFF2-40B4-BE49-F238E27FC236}">
                <a16:creationId xmlns:a16="http://schemas.microsoft.com/office/drawing/2014/main" id="{B1EE619A-1670-4EBB-909E-DBFA4DA3F6C5}"/>
              </a:ext>
            </a:extLst>
          </p:cNvPr>
          <p:cNvGrpSpPr/>
          <p:nvPr/>
        </p:nvGrpSpPr>
        <p:grpSpPr>
          <a:xfrm>
            <a:off x="4854568" y="2386453"/>
            <a:ext cx="3292693" cy="1709100"/>
            <a:chOff x="5855618" y="1135801"/>
            <a:chExt cx="3292693" cy="1709100"/>
          </a:xfrm>
        </p:grpSpPr>
        <p:sp>
          <p:nvSpPr>
            <p:cNvPr id="56" name="TextBox 55">
              <a:extLst>
                <a:ext uri="{FF2B5EF4-FFF2-40B4-BE49-F238E27FC236}">
                  <a16:creationId xmlns:a16="http://schemas.microsoft.com/office/drawing/2014/main" id="{C3859A08-FE05-40A1-9E7E-EDA9EDC4E67F}"/>
                </a:ext>
              </a:extLst>
            </p:cNvPr>
            <p:cNvSpPr txBox="1"/>
            <p:nvPr/>
          </p:nvSpPr>
          <p:spPr>
            <a:xfrm>
              <a:off x="6120278" y="1374747"/>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DevOps</a:t>
              </a:r>
            </a:p>
          </p:txBody>
        </p:sp>
        <p:grpSp>
          <p:nvGrpSpPr>
            <p:cNvPr id="57" name="Group 56">
              <a:extLst>
                <a:ext uri="{FF2B5EF4-FFF2-40B4-BE49-F238E27FC236}">
                  <a16:creationId xmlns:a16="http://schemas.microsoft.com/office/drawing/2014/main" id="{89BE54AB-39C6-4C6C-A414-346FD04541D8}"/>
                </a:ext>
              </a:extLst>
            </p:cNvPr>
            <p:cNvGrpSpPr/>
            <p:nvPr/>
          </p:nvGrpSpPr>
          <p:grpSpPr>
            <a:xfrm rot="5400000">
              <a:off x="6886557" y="1845274"/>
              <a:ext cx="155190" cy="1220199"/>
              <a:chOff x="1008705" y="1968219"/>
              <a:chExt cx="295615" cy="3621065"/>
            </a:xfrm>
          </p:grpSpPr>
          <p:cxnSp>
            <p:nvCxnSpPr>
              <p:cNvPr id="67" name="Straight Connector 66">
                <a:extLst>
                  <a:ext uri="{FF2B5EF4-FFF2-40B4-BE49-F238E27FC236}">
                    <a16:creationId xmlns:a16="http://schemas.microsoft.com/office/drawing/2014/main" id="{67327A25-EAC0-4525-9284-767D0EC574CA}"/>
                  </a:ext>
                </a:extLst>
              </p:cNvPr>
              <p:cNvCxnSpPr>
                <a:cxnSpLocks/>
              </p:cNvCxnSpPr>
              <p:nvPr/>
            </p:nvCxnSpPr>
            <p:spPr>
              <a:xfrm>
                <a:off x="1161107" y="1972985"/>
                <a:ext cx="0" cy="3616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BDFC152-368A-4806-9CCB-62CC62D353BB}"/>
                  </a:ext>
                </a:extLst>
              </p:cNvPr>
              <p:cNvCxnSpPr>
                <a:cxnSpLocks/>
              </p:cNvCxnSpPr>
              <p:nvPr/>
            </p:nvCxnSpPr>
            <p:spPr>
              <a:xfrm flipH="1">
                <a:off x="1022098" y="1968219"/>
                <a:ext cx="2822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37F735-214E-4CDE-AFE5-8B7BFE6568D4}"/>
                  </a:ext>
                </a:extLst>
              </p:cNvPr>
              <p:cNvCxnSpPr>
                <a:cxnSpLocks/>
              </p:cNvCxnSpPr>
              <p:nvPr/>
            </p:nvCxnSpPr>
            <p:spPr>
              <a:xfrm flipH="1">
                <a:off x="1008705" y="5589284"/>
                <a:ext cx="2822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31F086B-BB62-45A8-9268-4C9438426870}"/>
                </a:ext>
              </a:extLst>
            </p:cNvPr>
            <p:cNvSpPr txBox="1"/>
            <p:nvPr/>
          </p:nvSpPr>
          <p:spPr>
            <a:xfrm>
              <a:off x="6364488" y="2567902"/>
              <a:ext cx="8212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Weeks</a:t>
              </a:r>
            </a:p>
          </p:txBody>
        </p:sp>
        <p:sp>
          <p:nvSpPr>
            <p:cNvPr id="59" name="Calendar" title="Icon of a calendar">
              <a:extLst>
                <a:ext uri="{FF2B5EF4-FFF2-40B4-BE49-F238E27FC236}">
                  <a16:creationId xmlns:a16="http://schemas.microsoft.com/office/drawing/2014/main" id="{B18E8A30-A478-431A-A4BC-53C5FF778E26}"/>
                </a:ext>
              </a:extLst>
            </p:cNvPr>
            <p:cNvSpPr>
              <a:spLocks noChangeAspect="1" noEditPoints="1"/>
            </p:cNvSpPr>
            <p:nvPr/>
          </p:nvSpPr>
          <p:spPr bwMode="auto">
            <a:xfrm>
              <a:off x="7185783" y="2571926"/>
              <a:ext cx="280683" cy="268949"/>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1509809-0785-4554-89BA-8CAC04336AF6}"/>
                </a:ext>
              </a:extLst>
            </p:cNvPr>
            <p:cNvSpPr/>
            <p:nvPr/>
          </p:nvSpPr>
          <p:spPr>
            <a:xfrm>
              <a:off x="6403434" y="2053062"/>
              <a:ext cx="372797" cy="1385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BB42507D-00F5-4E29-B771-A0F092E1FAB3}"/>
                </a:ext>
              </a:extLst>
            </p:cNvPr>
            <p:cNvSpPr txBox="1"/>
            <p:nvPr/>
          </p:nvSpPr>
          <p:spPr>
            <a:xfrm>
              <a:off x="7236483" y="1135801"/>
              <a:ext cx="1911828"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CICD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Telemetry-driven refinements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Spawns new iterations</a:t>
              </a:r>
            </a:p>
          </p:txBody>
        </p:sp>
        <p:cxnSp>
          <p:nvCxnSpPr>
            <p:cNvPr id="62" name="Straight Connector 61">
              <a:extLst>
                <a:ext uri="{FF2B5EF4-FFF2-40B4-BE49-F238E27FC236}">
                  <a16:creationId xmlns:a16="http://schemas.microsoft.com/office/drawing/2014/main" id="{F0A048D9-40BA-43CD-85CF-FAC72440EAFE}"/>
                </a:ext>
              </a:extLst>
            </p:cNvPr>
            <p:cNvCxnSpPr>
              <a:cxnSpLocks/>
            </p:cNvCxnSpPr>
            <p:nvPr/>
          </p:nvCxnSpPr>
          <p:spPr>
            <a:xfrm flipV="1">
              <a:off x="7182857" y="1402994"/>
              <a:ext cx="0" cy="602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4DC0B74-9435-430C-9E8A-87BEED92AD16}"/>
                </a:ext>
              </a:extLst>
            </p:cNvPr>
            <p:cNvSpPr txBox="1"/>
            <p:nvPr/>
          </p:nvSpPr>
          <p:spPr>
            <a:xfrm>
              <a:off x="5855618" y="1783431"/>
              <a:ext cx="12788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Sprints + Experiments</a:t>
              </a:r>
            </a:p>
          </p:txBody>
        </p:sp>
        <p:sp>
          <p:nvSpPr>
            <p:cNvPr id="64" name="Trackers_EADF" title="Icon of a clipboard with a checklist on it">
              <a:extLst>
                <a:ext uri="{FF2B5EF4-FFF2-40B4-BE49-F238E27FC236}">
                  <a16:creationId xmlns:a16="http://schemas.microsoft.com/office/drawing/2014/main" id="{D94E6463-857F-438A-B20B-06BE2D5E8420}"/>
                </a:ext>
              </a:extLst>
            </p:cNvPr>
            <p:cNvSpPr>
              <a:spLocks noChangeAspect="1" noEditPoints="1"/>
            </p:cNvSpPr>
            <p:nvPr/>
          </p:nvSpPr>
          <p:spPr bwMode="auto">
            <a:xfrm>
              <a:off x="7084038" y="2145223"/>
              <a:ext cx="183992" cy="25088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arrow_11" title="Icon of a circle made of two curved arrows">
              <a:extLst>
                <a:ext uri="{FF2B5EF4-FFF2-40B4-BE49-F238E27FC236}">
                  <a16:creationId xmlns:a16="http://schemas.microsoft.com/office/drawing/2014/main" id="{1A1E851B-6B13-492F-B5AB-93902A7D4D21}"/>
                </a:ext>
              </a:extLst>
            </p:cNvPr>
            <p:cNvSpPr>
              <a:spLocks noChangeAspect="1" noEditPoints="1"/>
            </p:cNvSpPr>
            <p:nvPr/>
          </p:nvSpPr>
          <p:spPr bwMode="auto">
            <a:xfrm>
              <a:off x="6831246" y="2063170"/>
              <a:ext cx="217272" cy="22697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C0E50557-9002-44C9-8CA8-FEBAA1C18562}"/>
                </a:ext>
              </a:extLst>
            </p:cNvPr>
            <p:cNvSpPr txBox="1"/>
            <p:nvPr/>
          </p:nvSpPr>
          <p:spPr>
            <a:xfrm>
              <a:off x="7274766" y="2159524"/>
              <a:ext cx="12788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Backlog</a:t>
              </a:r>
            </a:p>
          </p:txBody>
        </p:sp>
      </p:grpSp>
      <p:grpSp>
        <p:nvGrpSpPr>
          <p:cNvPr id="70" name="Group 69">
            <a:extLst>
              <a:ext uri="{FF2B5EF4-FFF2-40B4-BE49-F238E27FC236}">
                <a16:creationId xmlns:a16="http://schemas.microsoft.com/office/drawing/2014/main" id="{46A84BA2-E32F-4430-B339-F71B181D2740}"/>
              </a:ext>
            </a:extLst>
          </p:cNvPr>
          <p:cNvGrpSpPr/>
          <p:nvPr/>
        </p:nvGrpSpPr>
        <p:grpSpPr>
          <a:xfrm>
            <a:off x="8429640" y="2447238"/>
            <a:ext cx="3403160" cy="891501"/>
            <a:chOff x="8346142" y="4873418"/>
            <a:chExt cx="3403160" cy="891501"/>
          </a:xfrm>
        </p:grpSpPr>
        <p:sp>
          <p:nvSpPr>
            <p:cNvPr id="71" name="TextBox 70">
              <a:extLst>
                <a:ext uri="{FF2B5EF4-FFF2-40B4-BE49-F238E27FC236}">
                  <a16:creationId xmlns:a16="http://schemas.microsoft.com/office/drawing/2014/main" id="{15D0B7C9-D6D9-4FD8-A61E-3FE66A1BC81F}"/>
                </a:ext>
              </a:extLst>
            </p:cNvPr>
            <p:cNvSpPr txBox="1"/>
            <p:nvPr/>
          </p:nvSpPr>
          <p:spPr>
            <a:xfrm>
              <a:off x="8346142" y="5008989"/>
              <a:ext cx="1877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Service management</a:t>
              </a:r>
            </a:p>
          </p:txBody>
        </p:sp>
        <p:sp>
          <p:nvSpPr>
            <p:cNvPr id="72" name="TextBox 71">
              <a:extLst>
                <a:ext uri="{FF2B5EF4-FFF2-40B4-BE49-F238E27FC236}">
                  <a16:creationId xmlns:a16="http://schemas.microsoft.com/office/drawing/2014/main" id="{CD76E83D-2A46-4AB4-8911-7968B26486DF}"/>
                </a:ext>
              </a:extLst>
            </p:cNvPr>
            <p:cNvSpPr txBox="1"/>
            <p:nvPr/>
          </p:nvSpPr>
          <p:spPr>
            <a:xfrm>
              <a:off x="9767471" y="4980089"/>
              <a:ext cx="1981831"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Incident management and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Governance</a:t>
              </a:r>
            </a:p>
          </p:txBody>
        </p:sp>
        <p:sp>
          <p:nvSpPr>
            <p:cNvPr id="73" name="Processing_E9F5" title="Icon of two interlocked gears">
              <a:extLst>
                <a:ext uri="{FF2B5EF4-FFF2-40B4-BE49-F238E27FC236}">
                  <a16:creationId xmlns:a16="http://schemas.microsoft.com/office/drawing/2014/main" id="{F26C52F1-7136-4D01-B180-311F3CF448BA}"/>
                </a:ext>
              </a:extLst>
            </p:cNvPr>
            <p:cNvSpPr>
              <a:spLocks noChangeAspect="1" noEditPoints="1"/>
            </p:cNvSpPr>
            <p:nvPr/>
          </p:nvSpPr>
          <p:spPr bwMode="auto">
            <a:xfrm>
              <a:off x="9024919" y="4873418"/>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3AAD3E0F-412A-48F0-96AB-AE032E76EA97}"/>
              </a:ext>
            </a:extLst>
          </p:cNvPr>
          <p:cNvGrpSpPr/>
          <p:nvPr/>
        </p:nvGrpSpPr>
        <p:grpSpPr>
          <a:xfrm>
            <a:off x="1082842" y="4501819"/>
            <a:ext cx="10197930" cy="972452"/>
            <a:chOff x="1042482" y="4985089"/>
            <a:chExt cx="10197930" cy="972452"/>
          </a:xfrm>
        </p:grpSpPr>
        <p:sp>
          <p:nvSpPr>
            <p:cNvPr id="74" name="Left Bracket 73">
              <a:extLst>
                <a:ext uri="{FF2B5EF4-FFF2-40B4-BE49-F238E27FC236}">
                  <a16:creationId xmlns:a16="http://schemas.microsoft.com/office/drawing/2014/main" id="{F3A30882-0755-4216-89C4-B331644B892B}"/>
                </a:ext>
              </a:extLst>
            </p:cNvPr>
            <p:cNvSpPr/>
            <p:nvPr/>
          </p:nvSpPr>
          <p:spPr>
            <a:xfrm rot="16200000">
              <a:off x="3288592" y="2744916"/>
              <a:ext cx="512760" cy="5004979"/>
            </a:xfrm>
            <a:prstGeom prst="lef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eft Bracket 74">
              <a:extLst>
                <a:ext uri="{FF2B5EF4-FFF2-40B4-BE49-F238E27FC236}">
                  <a16:creationId xmlns:a16="http://schemas.microsoft.com/office/drawing/2014/main" id="{5C16E94C-1C42-43D8-9696-227028E3A3EC}"/>
                </a:ext>
              </a:extLst>
            </p:cNvPr>
            <p:cNvSpPr/>
            <p:nvPr/>
          </p:nvSpPr>
          <p:spPr>
            <a:xfrm rot="16200000">
              <a:off x="8481543" y="2738979"/>
              <a:ext cx="512760" cy="5004979"/>
            </a:xfrm>
            <a:prstGeom prst="lef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DAC695-A114-4B09-999A-C04BE4BEF05E}"/>
                </a:ext>
              </a:extLst>
            </p:cNvPr>
            <p:cNvSpPr txBox="1"/>
            <p:nvPr/>
          </p:nvSpPr>
          <p:spPr>
            <a:xfrm>
              <a:off x="2679218" y="5588209"/>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AI Creation</a:t>
              </a:r>
            </a:p>
          </p:txBody>
        </p:sp>
        <p:sp>
          <p:nvSpPr>
            <p:cNvPr id="77" name="TextBox 76">
              <a:extLst>
                <a:ext uri="{FF2B5EF4-FFF2-40B4-BE49-F238E27FC236}">
                  <a16:creationId xmlns:a16="http://schemas.microsoft.com/office/drawing/2014/main" id="{448FF563-BE71-4005-9CD0-0AC985DD4063}"/>
                </a:ext>
              </a:extLst>
            </p:cNvPr>
            <p:cNvSpPr txBox="1"/>
            <p:nvPr/>
          </p:nvSpPr>
          <p:spPr>
            <a:xfrm>
              <a:off x="8008174" y="5588209"/>
              <a:ext cx="2218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AI Ownership</a:t>
              </a:r>
            </a:p>
          </p:txBody>
        </p:sp>
      </p:grpSp>
    </p:spTree>
    <p:extLst>
      <p:ext uri="{BB962C8B-B14F-4D97-AF65-F5344CB8AC3E}">
        <p14:creationId xmlns:p14="http://schemas.microsoft.com/office/powerpoint/2010/main" val="29058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CBA24-B00E-4F84-A0C7-DD0BB0FEE68D}"/>
              </a:ext>
            </a:extLst>
          </p:cNvPr>
          <p:cNvSpPr txBox="1"/>
          <p:nvPr/>
        </p:nvSpPr>
        <p:spPr>
          <a:xfrm>
            <a:off x="2362200" y="3790950"/>
            <a:ext cx="8991485" cy="227754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AU" sz="8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15 mins Exercise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Build your own scenario</a:t>
            </a:r>
          </a:p>
        </p:txBody>
      </p:sp>
    </p:spTree>
    <p:extLst>
      <p:ext uri="{BB962C8B-B14F-4D97-AF65-F5344CB8AC3E}">
        <p14:creationId xmlns:p14="http://schemas.microsoft.com/office/powerpoint/2010/main" val="17829487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2.xml><?xml version="1.0" encoding="utf-8"?>
<a:theme xmlns:a="http://schemas.openxmlformats.org/drawingml/2006/main" name="2_FY18 Enterprise">
  <a:themeElements>
    <a:clrScheme name="Custom 23">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3179D0"/>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762</Words>
  <Application>Microsoft Office PowerPoint</Application>
  <PresentationFormat>Widescreen</PresentationFormat>
  <Paragraphs>151</Paragraphs>
  <Slides>9</Slides>
  <Notes>3</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25" baseType="lpstr">
      <vt:lpstr>Arial</vt:lpstr>
      <vt:lpstr>Calibri</vt:lpstr>
      <vt:lpstr>Calibri Light</vt:lpstr>
      <vt:lpstr>Consolas</vt:lpstr>
      <vt:lpstr>Corbel</vt:lpstr>
      <vt:lpstr>Courier New</vt:lpstr>
      <vt:lpstr>Open Sans Light</vt:lpstr>
      <vt:lpstr>Segoe UI</vt:lpstr>
      <vt:lpstr>Segoe UI Light</vt:lpstr>
      <vt:lpstr>Segoe UI Semibold</vt:lpstr>
      <vt:lpstr>Segoe UI Semilight</vt:lpstr>
      <vt:lpstr>Wingdings</vt:lpstr>
      <vt:lpstr>3-50107_Microsoft_Data_Amp_Light_Template</vt:lpstr>
      <vt:lpstr>2_FY18 Enterprise</vt:lpstr>
      <vt:lpstr>1_Office Theme</vt:lpstr>
      <vt:lpstr>think-cell Slide</vt:lpstr>
      <vt:lpstr>Part 4: AI In Financials AI Challenge with Team Data Science Approach </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4: AI In Financials AI Challenge with Team Data Science Approach </dc:title>
  <dc:creator>Rita Arrigo</dc:creator>
  <cp:lastModifiedBy>Rita Arrigo</cp:lastModifiedBy>
  <cp:revision>1</cp:revision>
  <dcterms:created xsi:type="dcterms:W3CDTF">2018-11-25T04:46:21Z</dcterms:created>
  <dcterms:modified xsi:type="dcterms:W3CDTF">2018-11-25T04:53:56Z</dcterms:modified>
</cp:coreProperties>
</file>